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5">
  <p:sldMasterIdLst>
    <p:sldMasterId id="2147483648" r:id="rId1"/>
  </p:sldMasterIdLst>
  <p:notesMasterIdLst>
    <p:notesMasterId r:id="rId8"/>
  </p:notesMasterIdLst>
  <p:handoutMasterIdLst>
    <p:handoutMasterId r:id="rId50"/>
  </p:handoutMasterIdLst>
  <p:sldIdLst>
    <p:sldId id="3675" r:id="rId3"/>
    <p:sldId id="3685" r:id="rId4"/>
    <p:sldId id="3680" r:id="rId5"/>
    <p:sldId id="3681" r:id="rId6"/>
    <p:sldId id="3682" r:id="rId7"/>
    <p:sldId id="3683" r:id="rId9"/>
    <p:sldId id="3684" r:id="rId10"/>
    <p:sldId id="3686" r:id="rId11"/>
    <p:sldId id="3694" r:id="rId12"/>
    <p:sldId id="3687" r:id="rId13"/>
    <p:sldId id="3688" r:id="rId14"/>
    <p:sldId id="3689" r:id="rId15"/>
    <p:sldId id="3693" r:id="rId16"/>
    <p:sldId id="3690" r:id="rId17"/>
    <p:sldId id="3670" r:id="rId18"/>
    <p:sldId id="2920" r:id="rId19"/>
    <p:sldId id="2895" r:id="rId20"/>
    <p:sldId id="3108" r:id="rId21"/>
    <p:sldId id="3676" r:id="rId22"/>
    <p:sldId id="3158" r:id="rId23"/>
    <p:sldId id="3109" r:id="rId24"/>
    <p:sldId id="3113" r:id="rId25"/>
    <p:sldId id="3114" r:id="rId26"/>
    <p:sldId id="3115" r:id="rId27"/>
    <p:sldId id="3116" r:id="rId28"/>
    <p:sldId id="3242" r:id="rId29"/>
    <p:sldId id="3110" r:id="rId30"/>
    <p:sldId id="3111" r:id="rId31"/>
    <p:sldId id="3112" r:id="rId32"/>
    <p:sldId id="3205" r:id="rId33"/>
    <p:sldId id="3241" r:id="rId34"/>
    <p:sldId id="3117" r:id="rId35"/>
    <p:sldId id="3279" r:id="rId36"/>
    <p:sldId id="3677" r:id="rId37"/>
    <p:sldId id="3678" r:id="rId38"/>
    <p:sldId id="3679" r:id="rId39"/>
    <p:sldId id="3060" r:id="rId40"/>
    <p:sldId id="3061" r:id="rId41"/>
    <p:sldId id="3062" r:id="rId42"/>
    <p:sldId id="3063" r:id="rId43"/>
    <p:sldId id="3064" r:id="rId44"/>
    <p:sldId id="3065" r:id="rId45"/>
    <p:sldId id="3066" r:id="rId46"/>
    <p:sldId id="3067" r:id="rId47"/>
    <p:sldId id="2940" r:id="rId48"/>
    <p:sldId id="940" r:id="rId49"/>
  </p:sldIdLst>
  <p:sldSz cx="12196445" cy="8748395"/>
  <p:notesSz cx="6858000" cy="9144000"/>
  <p:custDataLst>
    <p:tags r:id="rId54"/>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040" userDrawn="1">
          <p15:clr>
            <a:srgbClr val="A4A3A4"/>
          </p15:clr>
        </p15:guide>
        <p15:guide id="2" pos="39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A3D0"/>
    <a:srgbClr val="AF1D5C"/>
    <a:srgbClr val="C2D414"/>
    <a:srgbClr val="0067AC"/>
    <a:srgbClr val="F8F8F8"/>
    <a:srgbClr val="781E19"/>
    <a:srgbClr val="DDDDDD"/>
    <a:srgbClr val="A9BE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4" autoAdjust="0"/>
    <p:restoredTop sz="94641" autoAdjust="0"/>
  </p:normalViewPr>
  <p:slideViewPr>
    <p:cSldViewPr snapToObjects="1" showGuides="1">
      <p:cViewPr varScale="1">
        <p:scale>
          <a:sx n="55" d="100"/>
          <a:sy n="55" d="100"/>
        </p:scale>
        <p:origin x="686" y="34"/>
      </p:cViewPr>
      <p:guideLst>
        <p:guide orient="horz" pos="3040"/>
        <p:guide pos="393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4" Type="http://schemas.openxmlformats.org/officeDocument/2006/relationships/tags" Target="tags/tag31.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handoutMaster" Target="handoutMasters/handoutMaster1.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3.vml.rels><?xml version="1.0" encoding="UTF-8" standalone="yes"?>
<Relationships xmlns="http://schemas.openxmlformats.org/package/2006/relationships"><Relationship Id="rId4" Type="http://schemas.openxmlformats.org/officeDocument/2006/relationships/image" Target="../media/image47.wmf"/><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0" hangingPunct="0">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0" hangingPunct="0">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fld id="{621DD554-9017-42AD-BE71-E5CCFD23A8F6}" type="datetimeFigureOut">
              <a:rPr lang="zh-CN" altLang="en-US"/>
            </a:fld>
            <a:endParaRPr lang="zh-CN" altLang="en-US"/>
          </a:p>
        </p:txBody>
      </p:sp>
      <p:sp>
        <p:nvSpPr>
          <p:cNvPr id="101380" name="Rectangle 4"/>
          <p:cNvSpPr>
            <a:spLocks noGrp="1" noRot="1" noChangeAspect="1" noChangeArrowheads="1"/>
          </p:cNvSpPr>
          <p:nvPr>
            <p:ph type="sldImg" idx="4294967295"/>
          </p:nvPr>
        </p:nvSpPr>
        <p:spPr bwMode="auto">
          <a:xfrm>
            <a:off x="1039813" y="685800"/>
            <a:ext cx="4778375" cy="3429000"/>
          </a:xfrm>
          <a:prstGeom prst="rect">
            <a:avLst/>
          </a:prstGeom>
          <a:noFill/>
          <a:ln w="9525">
            <a:noFill/>
            <a:miter lim="800000"/>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ctr"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0" hangingPunct="0">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a:defRPr sz="1200" smtClean="0"/>
            </a:lvl1pPr>
          </a:lstStyle>
          <a:p>
            <a:pPr>
              <a:defRPr/>
            </a:pPr>
            <a:fld id="{98FE68B6-5747-44EE-AA22-5C48110265D6}"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4294967295"/>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幻灯片图像占位符 1"/>
          <p:cNvSpPr>
            <a:spLocks noGrp="1" noRot="1" noChangeAspect="1" noChangeArrowheads="1" noTextEdit="1"/>
          </p:cNvSpPr>
          <p:nvPr>
            <p:ph type="sldImg" idx="4294967295"/>
          </p:nvPr>
        </p:nvSpPr>
        <p:spPr>
          <a:xfrm>
            <a:off x="1038225" y="685800"/>
            <a:ext cx="4781550" cy="3429000"/>
          </a:xfrm>
        </p:spPr>
      </p:sp>
      <p:sp>
        <p:nvSpPr>
          <p:cNvPr id="107523" name="备注占位符 2"/>
          <p:cNvSpPr>
            <a:spLocks noGrp="1" noChangeArrowheads="1"/>
          </p:cNvSpPr>
          <p:nvPr>
            <p:ph type="body" idx="4294967295"/>
          </p:nvPr>
        </p:nvSpPr>
        <p:spPr/>
        <p:txBody>
          <a:bodyPr/>
          <a:lstStyle/>
          <a:p>
            <a:endParaRPr lang="zh-CN" altLang="en-US"/>
          </a:p>
        </p:txBody>
      </p:sp>
      <p:sp>
        <p:nvSpPr>
          <p:cNvPr id="107524" name="灯片编号占位符 3"/>
          <p:cNvSpPr>
            <a:spLocks noGrp="1" noChangeArrowheads="1"/>
          </p:cNvSpPr>
          <p:nvPr>
            <p:ph type="sldNum" sz="quarter" idx="5"/>
          </p:nvPr>
        </p:nvSpPr>
        <p:spPr>
          <a:noFill/>
          <a:ln>
            <a:miter lim="800000"/>
          </a:ln>
        </p:spPr>
        <p:txBody>
          <a:bodyPr/>
          <a:lstStyle/>
          <a:p>
            <a:pPr>
              <a:buFont typeface="Arial" panose="020B0604020202020204" pitchFamily="34" charset="0"/>
              <a:buNone/>
            </a:pPr>
            <a:fld id="{E2424C22-085D-43C2-B3F0-CDB8829BC255}" type="slidenum">
              <a:rPr lang="zh-CN" altLang="en-US"/>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幻灯片图像占位符 1"/>
          <p:cNvSpPr>
            <a:spLocks noGrp="1" noRot="1" noChangeAspect="1" noChangeArrowheads="1" noTextEdit="1"/>
          </p:cNvSpPr>
          <p:nvPr>
            <p:ph type="sldImg" idx="4294967295"/>
          </p:nvPr>
        </p:nvSpPr>
        <p:spPr>
          <a:xfrm>
            <a:off x="1038225" y="685800"/>
            <a:ext cx="4781550" cy="3429000"/>
          </a:xfrm>
        </p:spPr>
      </p:sp>
      <p:sp>
        <p:nvSpPr>
          <p:cNvPr id="107523" name="备注占位符 2"/>
          <p:cNvSpPr>
            <a:spLocks noGrp="1" noChangeArrowheads="1"/>
          </p:cNvSpPr>
          <p:nvPr>
            <p:ph type="body" idx="4294967295"/>
          </p:nvPr>
        </p:nvSpPr>
        <p:spPr/>
        <p:txBody>
          <a:bodyPr/>
          <a:lstStyle/>
          <a:p>
            <a:endParaRPr lang="zh-CN" altLang="en-US"/>
          </a:p>
        </p:txBody>
      </p:sp>
      <p:sp>
        <p:nvSpPr>
          <p:cNvPr id="107524" name="灯片编号占位符 3"/>
          <p:cNvSpPr>
            <a:spLocks noGrp="1" noChangeArrowheads="1"/>
          </p:cNvSpPr>
          <p:nvPr>
            <p:ph type="sldNum" sz="quarter" idx="5"/>
          </p:nvPr>
        </p:nvSpPr>
        <p:spPr>
          <a:noFill/>
          <a:ln>
            <a:miter lim="800000"/>
          </a:ln>
        </p:spPr>
        <p:txBody>
          <a:bodyPr/>
          <a:lstStyle/>
          <a:p>
            <a:pPr>
              <a:buFont typeface="Arial" panose="020B0604020202020204" pitchFamily="34" charset="0"/>
              <a:buNone/>
            </a:pPr>
            <a:fld id="{E2424C22-085D-43C2-B3F0-CDB8829BC255}"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98FE68B6-5747-44EE-AA22-5C48110265D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幻灯片图像占位符 1"/>
          <p:cNvSpPr>
            <a:spLocks noGrp="1" noRot="1" noChangeAspect="1" noChangeArrowheads="1" noTextEdit="1"/>
          </p:cNvSpPr>
          <p:nvPr>
            <p:ph type="sldImg" idx="4294967295"/>
          </p:nvPr>
        </p:nvSpPr>
        <p:spPr>
          <a:xfrm>
            <a:off x="1038225" y="685800"/>
            <a:ext cx="4781550" cy="3429000"/>
          </a:xfrm>
        </p:spPr>
      </p:sp>
      <p:sp>
        <p:nvSpPr>
          <p:cNvPr id="107523" name="备注占位符 2"/>
          <p:cNvSpPr>
            <a:spLocks noGrp="1" noChangeArrowheads="1"/>
          </p:cNvSpPr>
          <p:nvPr>
            <p:ph type="body" idx="4294967295"/>
          </p:nvPr>
        </p:nvSpPr>
        <p:spPr/>
        <p:txBody>
          <a:bodyPr/>
          <a:lstStyle/>
          <a:p>
            <a:endParaRPr lang="zh-CN" altLang="en-US"/>
          </a:p>
        </p:txBody>
      </p:sp>
      <p:sp>
        <p:nvSpPr>
          <p:cNvPr id="107524" name="灯片编号占位符 3"/>
          <p:cNvSpPr>
            <a:spLocks noGrp="1" noChangeArrowheads="1"/>
          </p:cNvSpPr>
          <p:nvPr>
            <p:ph type="sldNum" sz="quarter" idx="5"/>
          </p:nvPr>
        </p:nvSpPr>
        <p:spPr>
          <a:noFill/>
          <a:ln>
            <a:miter lim="800000"/>
          </a:ln>
        </p:spPr>
        <p:txBody>
          <a:bodyPr/>
          <a:lstStyle/>
          <a:p>
            <a:pPr>
              <a:buFont typeface="Arial" panose="020B0604020202020204" pitchFamily="34" charset="0"/>
              <a:buNone/>
            </a:pPr>
            <a:fld id="{E2424C22-085D-43C2-B3F0-CDB8829BC255}" type="slidenum">
              <a:rPr lang="zh-CN" altLang="en-US"/>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幻灯片图像占位符 1"/>
          <p:cNvSpPr>
            <a:spLocks noGrp="1" noRot="1" noChangeAspect="1" noChangeArrowheads="1" noTextEdit="1"/>
          </p:cNvSpPr>
          <p:nvPr>
            <p:ph type="sldImg" idx="4294967295"/>
          </p:nvPr>
        </p:nvSpPr>
        <p:spPr>
          <a:xfrm>
            <a:off x="1038225" y="685800"/>
            <a:ext cx="4781550" cy="3429000"/>
          </a:xfrm>
        </p:spPr>
      </p:sp>
      <p:sp>
        <p:nvSpPr>
          <p:cNvPr id="189443" name="备注占位符 2"/>
          <p:cNvSpPr>
            <a:spLocks noGrp="1" noChangeArrowheads="1"/>
          </p:cNvSpPr>
          <p:nvPr>
            <p:ph type="body" idx="4294967295"/>
          </p:nvPr>
        </p:nvSpPr>
        <p:spPr/>
        <p:txBody>
          <a:bodyPr/>
          <a:lstStyle/>
          <a:p>
            <a:endParaRPr lang="zh-CN" altLang="en-US"/>
          </a:p>
        </p:txBody>
      </p:sp>
      <p:sp>
        <p:nvSpPr>
          <p:cNvPr id="189444" name="灯片编号占位符 3"/>
          <p:cNvSpPr>
            <a:spLocks noGrp="1" noChangeArrowheads="1"/>
          </p:cNvSpPr>
          <p:nvPr>
            <p:ph type="sldNum" sz="quarter" idx="5"/>
          </p:nvPr>
        </p:nvSpPr>
        <p:spPr>
          <a:noFill/>
          <a:ln>
            <a:miter lim="800000"/>
          </a:ln>
        </p:spPr>
        <p:txBody>
          <a:bodyPr/>
          <a:lstStyle/>
          <a:p>
            <a:pPr>
              <a:buFont typeface="Arial" panose="020B0604020202020204" pitchFamily="34" charset="0"/>
              <a:buNone/>
            </a:pPr>
            <a:fld id="{8E7C8E51-67EE-4E3B-A36B-5F473991C80E}"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946650" y="2565400"/>
            <a:ext cx="6334125" cy="863600"/>
          </a:xfrm>
        </p:spPr>
        <p:txBody>
          <a:bodyPr/>
          <a:lstStyle>
            <a:lvl1pPr>
              <a:defRPr sz="3600">
                <a:solidFill>
                  <a:schemeClr val="tx1"/>
                </a:solidFill>
              </a:defRPr>
            </a:lvl1pPr>
          </a:lstStyle>
          <a:p>
            <a:pPr lvl="0"/>
            <a:r>
              <a:rPr lang="zh-CN" noProof="0"/>
              <a:t>单击此处编辑母版标题样式</a:t>
            </a:r>
            <a:endParaRPr lang="zh-CN" noProof="0"/>
          </a:p>
        </p:txBody>
      </p:sp>
      <p:sp>
        <p:nvSpPr>
          <p:cNvPr id="2051" name="Rectangle 3"/>
          <p:cNvSpPr>
            <a:spLocks noGrp="1" noChangeArrowheads="1"/>
          </p:cNvSpPr>
          <p:nvPr>
            <p:ph type="subTitle" idx="1"/>
          </p:nvPr>
        </p:nvSpPr>
        <p:spPr>
          <a:xfrm>
            <a:off x="4948238" y="3644900"/>
            <a:ext cx="6335712" cy="647700"/>
          </a:xfrm>
        </p:spPr>
        <p:txBody>
          <a:bodyPr/>
          <a:lstStyle>
            <a:lvl1pPr marL="0" indent="0">
              <a:buFontTx/>
              <a:buNone/>
              <a:defRPr sz="2400">
                <a:solidFill>
                  <a:schemeClr val="tx1"/>
                </a:solidFill>
              </a:defRPr>
            </a:lvl1pPr>
          </a:lstStyle>
          <a:p>
            <a:pPr lvl="0"/>
            <a:r>
              <a:rPr lang="zh-CN" noProof="0"/>
              <a:t>单击此处编辑母版副标题样式</a:t>
            </a:r>
            <a:endParaRPr lang="zh-CN"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25624" y="908050"/>
            <a:ext cx="10601349" cy="635000"/>
          </a:xfrm>
        </p:spPr>
        <p:txBody>
          <a:bodyPr/>
          <a:lstStyle>
            <a:lvl1pPr>
              <a:defRPr>
                <a:solidFill>
                  <a:schemeClr val="accent3"/>
                </a:solidFill>
              </a:defRPr>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825624" y="1600200"/>
            <a:ext cx="10601349" cy="4525963"/>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solidFill>
                  <a:schemeClr val="tx1"/>
                </a:solidFill>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endParaRPr lang="zh-CN" altLang="en-US"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bwMode="auto">
          <a:xfrm>
            <a:off x="609600" y="1158875"/>
            <a:ext cx="10977563" cy="809625"/>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3075" name="Rectangle 3"/>
          <p:cNvSpPr>
            <a:spLocks noGrp="1" noChangeArrowheads="1"/>
          </p:cNvSpPr>
          <p:nvPr>
            <p:ph type="body" idx="9"/>
          </p:nvPr>
        </p:nvSpPr>
        <p:spPr bwMode="auto">
          <a:xfrm>
            <a:off x="609600" y="2041525"/>
            <a:ext cx="10977563" cy="5773738"/>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微软雅黑" panose="020B0503020204020204" pitchFamily="34" charset="-122"/>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49" charset="-122"/>
          <a:cs typeface="仿宋_GB2312" panose="02010609030101010101"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cs typeface="仿宋_GB2312" panose="02010609030101010101" pitchFamily="49"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pitchFamily="49"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pitchFamily="49"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11.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28.wmf"/><Relationship Id="rId1"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jpeg"/><Relationship Id="rId1"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jpeg"/><Relationship Id="rId1" Type="http://schemas.openxmlformats.org/officeDocument/2006/relationships/image" Target="../media/image3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image" Target="../media/image20.jpeg"/><Relationship Id="rId7" Type="http://schemas.openxmlformats.org/officeDocument/2006/relationships/tags" Target="../tags/tag10.xml"/><Relationship Id="rId6" Type="http://schemas.openxmlformats.org/officeDocument/2006/relationships/image" Target="../media/image39.jpeg"/><Relationship Id="rId5" Type="http://schemas.openxmlformats.org/officeDocument/2006/relationships/tags" Target="../tags/tag9.xml"/><Relationship Id="rId4" Type="http://schemas.openxmlformats.org/officeDocument/2006/relationships/image" Target="../media/image38.jpeg"/><Relationship Id="rId3" Type="http://schemas.openxmlformats.org/officeDocument/2006/relationships/tags" Target="../tags/tag8.xml"/><Relationship Id="rId21" Type="http://schemas.openxmlformats.org/officeDocument/2006/relationships/slideLayout" Target="../slideLayouts/slideLayout7.xml"/><Relationship Id="rId20" Type="http://schemas.openxmlformats.org/officeDocument/2006/relationships/tags" Target="../tags/tag21.xml"/><Relationship Id="rId2" Type="http://schemas.openxmlformats.org/officeDocument/2006/relationships/image" Target="../media/image37.jpeg"/><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image" Target="../media/image40.jpeg"/><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41.wmf"/><Relationship Id="rId1"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2.png"/><Relationship Id="rId1" Type="http://schemas.openxmlformats.org/officeDocument/2006/relationships/tags" Target="../tags/tag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9" Type="http://schemas.openxmlformats.org/officeDocument/2006/relationships/image" Target="../media/image47.wmf"/><Relationship Id="rId8" Type="http://schemas.openxmlformats.org/officeDocument/2006/relationships/oleObject" Target="../embeddings/oleObject6.bin"/><Relationship Id="rId7" Type="http://schemas.openxmlformats.org/officeDocument/2006/relationships/image" Target="../media/image46.wmf"/><Relationship Id="rId6" Type="http://schemas.openxmlformats.org/officeDocument/2006/relationships/oleObject" Target="../embeddings/oleObject5.bin"/><Relationship Id="rId5" Type="http://schemas.openxmlformats.org/officeDocument/2006/relationships/image" Target="../media/image45.wmf"/><Relationship Id="rId4" Type="http://schemas.openxmlformats.org/officeDocument/2006/relationships/oleObject" Target="../embeddings/oleObject4.bin"/><Relationship Id="rId3" Type="http://schemas.openxmlformats.org/officeDocument/2006/relationships/image" Target="../media/image44.wmf"/><Relationship Id="rId2" Type="http://schemas.openxmlformats.org/officeDocument/2006/relationships/oleObject" Target="../embeddings/oleObject3.bin"/><Relationship Id="rId11" Type="http://schemas.openxmlformats.org/officeDocument/2006/relationships/vmlDrawing" Target="../drawings/vmlDrawing3.vml"/><Relationship Id="rId10" Type="http://schemas.openxmlformats.org/officeDocument/2006/relationships/slideLayout" Target="../slideLayouts/slideLayout7.xml"/><Relationship Id="rId1" Type="http://schemas.openxmlformats.org/officeDocument/2006/relationships/image" Target="../media/image43.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image" Target="../media/image49.emf"/><Relationship Id="rId1" Type="http://schemas.openxmlformats.org/officeDocument/2006/relationships/image" Target="../media/image48.wmf"/></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image" Target="../media/image51.png"/><Relationship Id="rId1" Type="http://schemas.openxmlformats.org/officeDocument/2006/relationships/image" Target="../media/image50.pn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3.png"/><Relationship Id="rId2" Type="http://schemas.openxmlformats.org/officeDocument/2006/relationships/tags" Target="../tags/tag28.xml"/><Relationship Id="rId1" Type="http://schemas.openxmlformats.org/officeDocument/2006/relationships/image" Target="../media/image52.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emf"/><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5.png"/><Relationship Id="rId1" Type="http://schemas.openxmlformats.org/officeDocument/2006/relationships/image" Target="../media/image54.png"/></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9.emf"/><Relationship Id="rId4" Type="http://schemas.openxmlformats.org/officeDocument/2006/relationships/image" Target="../media/image57.png"/><Relationship Id="rId3" Type="http://schemas.openxmlformats.org/officeDocument/2006/relationships/tags" Target="../tags/tag30.xml"/><Relationship Id="rId2" Type="http://schemas.openxmlformats.org/officeDocument/2006/relationships/image" Target="../media/image56.png"/><Relationship Id="rId1" Type="http://schemas.openxmlformats.org/officeDocument/2006/relationships/tags" Target="../tags/tag2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58.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9.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3.xml"/><Relationship Id="rId7" Type="http://schemas.openxmlformats.org/officeDocument/2006/relationships/tags" Target="../tags/tag2.xml"/><Relationship Id="rId6" Type="http://schemas.openxmlformats.org/officeDocument/2006/relationships/image" Target="../media/image15.jpeg"/><Relationship Id="rId5" Type="http://schemas.openxmlformats.org/officeDocument/2006/relationships/tags" Target="../tags/tag1.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0.jpeg"/><Relationship Id="rId7" Type="http://schemas.openxmlformats.org/officeDocument/2006/relationships/tags" Target="../tags/tag6.xml"/><Relationship Id="rId6" Type="http://schemas.openxmlformats.org/officeDocument/2006/relationships/image" Target="../media/image19.jpeg"/><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1" cstate="print"/>
          <a:stretch>
            <a:fillRect/>
          </a:stretch>
        </p:blipFill>
        <p:spPr>
          <a:xfrm>
            <a:off x="-22225" y="-18415"/>
            <a:ext cx="12197080" cy="6228080"/>
          </a:xfrm>
          <a:prstGeom prst="rect">
            <a:avLst/>
          </a:prstGeom>
          <a:noFill/>
          <a:ln w="9525">
            <a:noFill/>
          </a:ln>
        </p:spPr>
      </p:pic>
      <p:sp>
        <p:nvSpPr>
          <p:cNvPr id="2" name="文本框 1"/>
          <p:cNvSpPr txBox="1"/>
          <p:nvPr/>
        </p:nvSpPr>
        <p:spPr>
          <a:xfrm>
            <a:off x="2353945" y="6822440"/>
            <a:ext cx="8775065" cy="922020"/>
          </a:xfrm>
          <a:prstGeom prst="rect">
            <a:avLst/>
          </a:prstGeom>
          <a:noFill/>
        </p:spPr>
        <p:txBody>
          <a:bodyPr wrap="square" rtlCol="0" anchor="t">
            <a:spAutoFit/>
          </a:bodyPr>
          <a:p>
            <a:pPr marL="0" indent="0">
              <a:buNone/>
            </a:pPr>
            <a:r>
              <a:rPr lang="zh-CN" altLang="en-US" sz="5400" b="1">
                <a:solidFill>
                  <a:schemeClr val="tx1"/>
                </a:solidFill>
                <a:latin typeface="+mj-ea"/>
                <a:ea typeface="+mj-ea"/>
                <a:sym typeface="+mn-ea"/>
              </a:rPr>
              <a:t>高处作业吊篮安全管理</a:t>
            </a:r>
            <a:endParaRPr lang="zh-CN" altLang="en-US" sz="5400" b="1">
              <a:solidFill>
                <a:schemeClr val="tx1"/>
              </a:solidFill>
              <a:latin typeface="+mj-ea"/>
              <a:ea typeface="+mj-ea"/>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65430" y="989965"/>
            <a:ext cx="11512550" cy="460375"/>
          </a:xfrm>
          <a:prstGeom prst="rect">
            <a:avLst/>
          </a:prstGeom>
          <a:noFill/>
        </p:spPr>
        <p:txBody>
          <a:bodyPr wrap="square" rtlCol="0" anchor="t">
            <a:spAutoFit/>
          </a:bodyPr>
          <a:p>
            <a:r>
              <a:rPr lang="zh-CN" altLang="en-US" sz="2400" b="1" dirty="0">
                <a:solidFill>
                  <a:srgbClr val="FF0000"/>
                </a:solidFill>
                <a:latin typeface="楷体" panose="02010609060101010101" pitchFamily="49" charset="-122"/>
                <a:ea typeface="楷体" panose="02010609060101010101" pitchFamily="49" charset="-122"/>
                <a:sym typeface="宋体" panose="02010600030101010101" pitchFamily="2" charset="-122"/>
              </a:rPr>
              <a:t>要点五</a:t>
            </a:r>
            <a:r>
              <a:rPr lang="en-US" altLang="zh-CN" sz="2400" b="1" dirty="0">
                <a:solidFill>
                  <a:srgbClr val="FF0000"/>
                </a:solidFill>
                <a:latin typeface="楷体" panose="02010609060101010101" pitchFamily="49" charset="-122"/>
                <a:ea typeface="楷体" panose="02010609060101010101" pitchFamily="49" charset="-122"/>
                <a:sym typeface="宋体" panose="02010600030101010101" pitchFamily="2" charset="-122"/>
              </a:rPr>
              <a:t>  </a:t>
            </a:r>
            <a:r>
              <a:rPr lang="zh-CN" altLang="en-US" sz="2400" b="1" dirty="0">
                <a:latin typeface="楷体" panose="02010609060101010101" pitchFamily="49" charset="-122"/>
                <a:ea typeface="楷体" panose="02010609060101010101" pitchFamily="49" charset="-122"/>
                <a:sym typeface="宋体" panose="02010600030101010101" pitchFamily="2" charset="-122"/>
              </a:rPr>
              <a:t>吊篮分上下层分布安装，应按</a:t>
            </a:r>
            <a:r>
              <a:rPr lang="zh-CN" altLang="en-US" sz="2400" b="1" dirty="0">
                <a:latin typeface="楷体" panose="02010609060101010101" pitchFamily="49" charset="-122"/>
                <a:ea typeface="楷体" panose="02010609060101010101" pitchFamily="49" charset="-122"/>
                <a:sym typeface="宋体" panose="02010600030101010101" pitchFamily="2" charset="-122"/>
              </a:rPr>
              <a:t>划分的区域作业。钢丝绳应留有足够的余量</a:t>
            </a:r>
            <a:endParaRPr lang="zh-CN" altLang="en-US" sz="2400" b="1" dirty="0">
              <a:latin typeface="楷体" panose="02010609060101010101" pitchFamily="49" charset="-122"/>
              <a:ea typeface="楷体" panose="02010609060101010101" pitchFamily="49" charset="-122"/>
              <a:sym typeface="宋体" panose="02010600030101010101" pitchFamily="2" charset="-122"/>
            </a:endParaRPr>
          </a:p>
        </p:txBody>
      </p:sp>
      <p:sp>
        <p:nvSpPr>
          <p:cNvPr id="4" name="文本框 3"/>
          <p:cNvSpPr txBox="1"/>
          <p:nvPr/>
        </p:nvSpPr>
        <p:spPr>
          <a:xfrm>
            <a:off x="409575" y="1493520"/>
            <a:ext cx="11450955" cy="8216900"/>
          </a:xfrm>
          <a:prstGeom prst="rect">
            <a:avLst/>
          </a:prstGeom>
          <a:noFill/>
        </p:spPr>
        <p:txBody>
          <a:bodyPr wrap="square" rtlCol="0" anchor="t">
            <a:spAutoFit/>
          </a:bodyPr>
          <a:p>
            <a:pPr>
              <a:lnSpc>
                <a:spcPct val="150000"/>
              </a:lnSpc>
            </a:pPr>
            <a:r>
              <a:rPr lang="en-US" altLang="zh-CN" sz="2000" dirty="0">
                <a:latin typeface="楷体" panose="02010609060101010101" pitchFamily="49" charset="-122"/>
                <a:ea typeface="楷体" panose="02010609060101010101" pitchFamily="49" charset="-122"/>
                <a:sym typeface="宋体" panose="02010600030101010101" pitchFamily="2" charset="-122"/>
              </a:rPr>
              <a:t>   </a:t>
            </a:r>
            <a:r>
              <a:rPr lang="zh-CN" altLang="en-US" sz="2000" dirty="0">
                <a:latin typeface="楷体" panose="02010609060101010101" pitchFamily="49" charset="-122"/>
                <a:ea typeface="楷体" panose="02010609060101010101" pitchFamily="49" charset="-122"/>
                <a:sym typeface="宋体" panose="02010600030101010101" pitchFamily="2" charset="-122"/>
              </a:rPr>
              <a:t>因外立面结构的特殊性，吊篮安装分上、下</a:t>
            </a:r>
            <a:r>
              <a:rPr lang="zh-CN" altLang="en-US" sz="2000" dirty="0">
                <a:latin typeface="楷体" panose="02010609060101010101" pitchFamily="49" charset="-122"/>
                <a:ea typeface="楷体" panose="02010609060101010101" pitchFamily="49" charset="-122"/>
                <a:sym typeface="+mn-ea"/>
              </a:rPr>
              <a:t>层布置安装，上层吊篮的工作钢丝绳和安全钢丝绳必须有足够的安全长度，要严格安照上层和下层吊篮各自的工作区域范围内施工，严禁跨越各自的施工区域。</a:t>
            </a:r>
            <a:endParaRPr lang="zh-CN" altLang="en-US" sz="2000" dirty="0">
              <a:latin typeface="楷体" panose="02010609060101010101" pitchFamily="49" charset="-122"/>
              <a:ea typeface="楷体" panose="02010609060101010101" pitchFamily="49" charset="-122"/>
              <a:sym typeface="+mn-ea"/>
            </a:endParaRPr>
          </a:p>
          <a:p>
            <a:pPr marL="0" lvl="0" indent="0" eaLnBrk="1" latinLnBrk="0" hangingPunct="1">
              <a:lnSpc>
                <a:spcPct val="150000"/>
              </a:lnSpc>
              <a:buNone/>
            </a:pPr>
            <a:r>
              <a:rPr lang="zh-CN" altLang="en-US" sz="2400" b="1" dirty="0">
                <a:solidFill>
                  <a:srgbClr val="FF0000"/>
                </a:solidFill>
                <a:latin typeface="楷体" panose="02010609060101010101" pitchFamily="49" charset="-122"/>
                <a:ea typeface="楷体" panose="02010609060101010101" pitchFamily="49" charset="-122"/>
                <a:sym typeface="+mn-ea"/>
              </a:rPr>
              <a:t>案例：</a:t>
            </a:r>
            <a:r>
              <a:rPr lang="zh-CN" altLang="en-US" sz="2000" dirty="0">
                <a:solidFill>
                  <a:schemeClr val="tx1"/>
                </a:solidFill>
                <a:latin typeface="楷体" panose="02010609060101010101" pitchFamily="49" charset="-122"/>
                <a:ea typeface="楷体" panose="02010609060101010101" pitchFamily="49" charset="-122"/>
                <a:sym typeface="+mn-ea"/>
              </a:rPr>
              <a:t>某工程因外立面结构原因，吊篮分</a:t>
            </a:r>
            <a:r>
              <a:rPr lang="en-US" altLang="zh-CN" sz="2000" dirty="0">
                <a:solidFill>
                  <a:schemeClr val="tx1"/>
                </a:solidFill>
                <a:latin typeface="楷体" panose="02010609060101010101" pitchFamily="49" charset="-122"/>
                <a:ea typeface="楷体" panose="02010609060101010101" pitchFamily="49" charset="-122"/>
                <a:sym typeface="+mn-ea"/>
              </a:rPr>
              <a:t>19</a:t>
            </a:r>
            <a:r>
              <a:rPr lang="zh-CN" altLang="en-US" sz="2000" dirty="0">
                <a:solidFill>
                  <a:schemeClr val="tx1"/>
                </a:solidFill>
                <a:latin typeface="楷体" panose="02010609060101010101" pitchFamily="49" charset="-122"/>
                <a:ea typeface="楷体" panose="02010609060101010101" pitchFamily="49" charset="-122"/>
                <a:sym typeface="+mn-ea"/>
              </a:rPr>
              <a:t>层（屋面）和</a:t>
            </a:r>
            <a:r>
              <a:rPr lang="en-US" altLang="zh-CN" sz="2000" dirty="0">
                <a:solidFill>
                  <a:schemeClr val="tx1"/>
                </a:solidFill>
                <a:latin typeface="楷体" panose="02010609060101010101" pitchFamily="49" charset="-122"/>
                <a:ea typeface="楷体" panose="02010609060101010101" pitchFamily="49" charset="-122"/>
                <a:sym typeface="+mn-ea"/>
              </a:rPr>
              <a:t>17</a:t>
            </a:r>
            <a:r>
              <a:rPr lang="zh-CN" altLang="en-US" sz="2000" dirty="0">
                <a:solidFill>
                  <a:schemeClr val="tx1"/>
                </a:solidFill>
                <a:latin typeface="楷体" panose="02010609060101010101" pitchFamily="49" charset="-122"/>
                <a:ea typeface="楷体" panose="02010609060101010101" pitchFamily="49" charset="-122"/>
                <a:sym typeface="+mn-ea"/>
              </a:rPr>
              <a:t>层分别安装。</a:t>
            </a:r>
            <a:r>
              <a:rPr lang="zh-CN" altLang="en-US" sz="2000" dirty="0">
                <a:latin typeface="楷体" panose="02010609060101010101" pitchFamily="49" charset="-122"/>
                <a:ea typeface="楷体" panose="02010609060101010101" pitchFamily="49" charset="-122"/>
                <a:sym typeface="+mn-ea"/>
              </a:rPr>
              <a:t>17层处为突出结构部分是2层吊篮施工的分界点，事故吊篮定为17层以上作业使用，提升钢丝绳、安全钢丝绳放置长度只到17层突出部分底面（即绳长不到地面）。</a:t>
            </a:r>
            <a:endParaRPr lang="zh-CN" altLang="en-US" sz="2000" dirty="0">
              <a:latin typeface="楷体" panose="02010609060101010101" pitchFamily="49" charset="-122"/>
              <a:ea typeface="楷体" panose="02010609060101010101" pitchFamily="49" charset="-122"/>
              <a:sym typeface="+mn-ea"/>
            </a:endParaRPr>
          </a:p>
          <a:p>
            <a:pPr marL="0" lvl="0" indent="0" eaLnBrk="1" latinLnBrk="0" hangingPunct="1">
              <a:lnSpc>
                <a:spcPct val="150000"/>
              </a:lnSpc>
              <a:buNone/>
            </a:pPr>
            <a:r>
              <a:rPr lang="zh-CN" altLang="en-US" sz="2000" dirty="0">
                <a:latin typeface="楷体" panose="02010609060101010101" pitchFamily="49" charset="-122"/>
                <a:ea typeface="楷体" panose="02010609060101010101" pitchFamily="49" charset="-122"/>
                <a:sym typeface="+mn-ea"/>
              </a:rPr>
              <a:t> </a:t>
            </a:r>
            <a:r>
              <a:rPr lang="en-US" altLang="zh-CN" sz="2000" dirty="0">
                <a:latin typeface="楷体" panose="02010609060101010101" pitchFamily="49" charset="-122"/>
                <a:ea typeface="楷体" panose="02010609060101010101" pitchFamily="49" charset="-122"/>
                <a:sym typeface="+mn-ea"/>
              </a:rPr>
              <a:t>  </a:t>
            </a:r>
            <a:r>
              <a:rPr lang="zh-CN" altLang="en-US" sz="2000" dirty="0">
                <a:latin typeface="楷体" panose="02010609060101010101" pitchFamily="49" charset="-122"/>
                <a:ea typeface="楷体" panose="02010609060101010101" pitchFamily="49" charset="-122"/>
                <a:sym typeface="+mn-ea"/>
              </a:rPr>
              <a:t>2名幕墙公司的作业人员从18楼进入吊篮工作平台内进行外墙幕墙</a:t>
            </a:r>
            <a:endParaRPr lang="zh-CN" altLang="en-US" sz="2000" dirty="0">
              <a:latin typeface="楷体" panose="02010609060101010101" pitchFamily="49" charset="-122"/>
              <a:ea typeface="楷体" panose="02010609060101010101" pitchFamily="49" charset="-122"/>
              <a:sym typeface="+mn-ea"/>
            </a:endParaRPr>
          </a:p>
          <a:p>
            <a:pPr marL="0" lvl="0" indent="0" eaLnBrk="1" latinLnBrk="0" hangingPunct="1">
              <a:lnSpc>
                <a:spcPct val="150000"/>
              </a:lnSpc>
              <a:buNone/>
            </a:pPr>
            <a:r>
              <a:rPr lang="zh-CN" altLang="en-US" sz="2000" dirty="0">
                <a:latin typeface="楷体" panose="02010609060101010101" pitchFamily="49" charset="-122"/>
                <a:ea typeface="楷体" panose="02010609060101010101" pitchFamily="49" charset="-122"/>
                <a:sym typeface="+mn-ea"/>
              </a:rPr>
              <a:t>玻璃打胶作业，在完成18层楼工作后，将吊篮下降至17层与16层之间</a:t>
            </a:r>
            <a:endParaRPr lang="zh-CN" altLang="en-US" sz="2000" dirty="0">
              <a:latin typeface="楷体" panose="02010609060101010101" pitchFamily="49" charset="-122"/>
              <a:ea typeface="楷体" panose="02010609060101010101" pitchFamily="49" charset="-122"/>
              <a:sym typeface="+mn-ea"/>
            </a:endParaRPr>
          </a:p>
          <a:p>
            <a:pPr marL="0" lvl="0" indent="0" eaLnBrk="1" latinLnBrk="0" hangingPunct="1">
              <a:lnSpc>
                <a:spcPct val="150000"/>
              </a:lnSpc>
              <a:buNone/>
            </a:pPr>
            <a:r>
              <a:rPr lang="zh-CN" altLang="en-US" sz="2000" dirty="0">
                <a:latin typeface="楷体" panose="02010609060101010101" pitchFamily="49" charset="-122"/>
                <a:ea typeface="楷体" panose="02010609060101010101" pitchFamily="49" charset="-122"/>
                <a:sym typeface="+mn-ea"/>
              </a:rPr>
              <a:t>时，位于悬吊平台一端的提升钢丝绳突然断裂，安全钢丝绳滑出，悬</a:t>
            </a:r>
            <a:endParaRPr lang="zh-CN" altLang="en-US" sz="2000" dirty="0">
              <a:latin typeface="楷体" panose="02010609060101010101" pitchFamily="49" charset="-122"/>
              <a:ea typeface="楷体" panose="02010609060101010101" pitchFamily="49" charset="-122"/>
              <a:sym typeface="+mn-ea"/>
            </a:endParaRPr>
          </a:p>
          <a:p>
            <a:pPr marL="0" lvl="0" indent="0" eaLnBrk="1" latinLnBrk="0" hangingPunct="1">
              <a:lnSpc>
                <a:spcPct val="150000"/>
              </a:lnSpc>
              <a:buNone/>
            </a:pPr>
            <a:r>
              <a:rPr lang="zh-CN" altLang="en-US" sz="2000" dirty="0">
                <a:latin typeface="楷体" panose="02010609060101010101" pitchFamily="49" charset="-122"/>
                <a:ea typeface="楷体" panose="02010609060101010101" pitchFamily="49" charset="-122"/>
                <a:sym typeface="+mn-ea"/>
              </a:rPr>
              <a:t>吊平台整体向提升钢丝绳断裂的一侧倾翻，导致篮内一人坠落死亡。</a:t>
            </a:r>
            <a:endParaRPr lang="zh-CN" altLang="en-US" sz="2000" dirty="0">
              <a:latin typeface="楷体" panose="02010609060101010101" pitchFamily="49" charset="-122"/>
              <a:ea typeface="楷体" panose="02010609060101010101" pitchFamily="49" charset="-122"/>
              <a:sym typeface="+mn-ea"/>
            </a:endParaRPr>
          </a:p>
          <a:p>
            <a:pPr marL="0" indent="0" eaLnBrk="1" latinLnBrk="0" hangingPunct="1">
              <a:lnSpc>
                <a:spcPct val="150000"/>
              </a:lnSpc>
            </a:pPr>
            <a:r>
              <a:rPr lang="zh-CN" altLang="en-US" sz="2000" b="1" dirty="0">
                <a:solidFill>
                  <a:schemeClr val="tx1"/>
                </a:solidFill>
                <a:latin typeface="楷体" panose="02010609060101010101" pitchFamily="49" charset="-122"/>
                <a:ea typeface="楷体" panose="02010609060101010101" pitchFamily="49" charset="-122"/>
                <a:sym typeface="+mn-ea"/>
              </a:rPr>
              <a:t>事故原因：</a:t>
            </a:r>
            <a:endParaRPr lang="zh-CN" altLang="en-US" sz="2000" b="1" dirty="0">
              <a:solidFill>
                <a:schemeClr val="tx1"/>
              </a:solidFill>
              <a:latin typeface="楷体" panose="02010609060101010101" pitchFamily="49" charset="-122"/>
              <a:ea typeface="楷体" panose="02010609060101010101" pitchFamily="49" charset="-122"/>
              <a:sym typeface="+mn-ea"/>
            </a:endParaRPr>
          </a:p>
          <a:p>
            <a:pPr marL="0" indent="0" eaLnBrk="1" latinLnBrk="0" hangingPunct="1">
              <a:lnSpc>
                <a:spcPct val="150000"/>
              </a:lnSpc>
            </a:pPr>
            <a:r>
              <a:rPr lang="en-US" altLang="zh-CN" sz="2000" dirty="0">
                <a:solidFill>
                  <a:schemeClr val="tx1"/>
                </a:solidFill>
                <a:latin typeface="楷体" panose="02010609060101010101" pitchFamily="49" charset="-122"/>
                <a:ea typeface="楷体" panose="02010609060101010101" pitchFamily="49" charset="-122"/>
                <a:sym typeface="+mn-ea"/>
              </a:rPr>
              <a:t>1</a:t>
            </a:r>
            <a:r>
              <a:rPr lang="zh-CN" altLang="en-US" sz="2000" dirty="0">
                <a:solidFill>
                  <a:schemeClr val="tx1"/>
                </a:solidFill>
                <a:latin typeface="楷体" panose="02010609060101010101" pitchFamily="49" charset="-122"/>
                <a:ea typeface="楷体" panose="02010609060101010101" pitchFamily="49" charset="-122"/>
                <a:sym typeface="+mn-ea"/>
              </a:rPr>
              <a:t>、违章作业。</a:t>
            </a:r>
            <a:endParaRPr lang="zh-CN" altLang="en-US" sz="2000" dirty="0">
              <a:solidFill>
                <a:schemeClr val="tx1"/>
              </a:solidFill>
              <a:latin typeface="楷体" panose="02010609060101010101" pitchFamily="49" charset="-122"/>
              <a:ea typeface="楷体" panose="02010609060101010101" pitchFamily="49" charset="-122"/>
              <a:sym typeface="+mn-ea"/>
            </a:endParaRPr>
          </a:p>
          <a:p>
            <a:pPr marL="0" indent="0" eaLnBrk="1" latinLnBrk="0" hangingPunct="1">
              <a:lnSpc>
                <a:spcPct val="150000"/>
              </a:lnSpc>
            </a:pPr>
            <a:r>
              <a:rPr lang="zh-CN" altLang="en-US" sz="2000" dirty="0">
                <a:solidFill>
                  <a:schemeClr val="tx1"/>
                </a:solidFill>
                <a:latin typeface="楷体" panose="02010609060101010101" pitchFamily="49" charset="-122"/>
                <a:ea typeface="楷体" panose="02010609060101010101" pitchFamily="49" charset="-122"/>
                <a:sym typeface="+mn-ea"/>
              </a:rPr>
              <a:t>未按规定的区域作业。将吊篮向外推移后强行往向下行。</a:t>
            </a:r>
            <a:endParaRPr lang="zh-CN" altLang="en-US" sz="2000" dirty="0">
              <a:solidFill>
                <a:schemeClr val="tx1"/>
              </a:solidFill>
              <a:latin typeface="楷体" panose="02010609060101010101" pitchFamily="49" charset="-122"/>
              <a:ea typeface="楷体" panose="02010609060101010101" pitchFamily="49" charset="-122"/>
              <a:sym typeface="+mn-ea"/>
            </a:endParaRPr>
          </a:p>
          <a:p>
            <a:pPr marL="0" indent="0" eaLnBrk="1" latinLnBrk="0" hangingPunct="1">
              <a:lnSpc>
                <a:spcPct val="150000"/>
              </a:lnSpc>
            </a:pPr>
            <a:r>
              <a:rPr lang="en-US" altLang="zh-CN" sz="2000" dirty="0">
                <a:solidFill>
                  <a:schemeClr val="tx1"/>
                </a:solidFill>
                <a:latin typeface="楷体" panose="02010609060101010101" pitchFamily="49" charset="-122"/>
                <a:ea typeface="楷体" panose="02010609060101010101" pitchFamily="49" charset="-122"/>
                <a:sym typeface="+mn-ea"/>
              </a:rPr>
              <a:t>2</a:t>
            </a:r>
            <a:r>
              <a:rPr lang="zh-CN" altLang="en-US" sz="2000" dirty="0">
                <a:solidFill>
                  <a:schemeClr val="tx1"/>
                </a:solidFill>
                <a:latin typeface="楷体" panose="02010609060101010101" pitchFamily="49" charset="-122"/>
                <a:ea typeface="楷体" panose="02010609060101010101" pitchFamily="49" charset="-122"/>
                <a:sym typeface="+mn-ea"/>
              </a:rPr>
              <a:t>、钢丝绳未到地面。</a:t>
            </a:r>
            <a:endParaRPr lang="zh-CN" altLang="en-US" sz="2400" dirty="0">
              <a:latin typeface="楷体" panose="02010609060101010101" pitchFamily="49" charset="-122"/>
              <a:ea typeface="楷体" panose="02010609060101010101" pitchFamily="49" charset="-122"/>
              <a:sym typeface="+mn-ea"/>
            </a:endParaRPr>
          </a:p>
          <a:p>
            <a:pPr marL="0" lvl="0" indent="0" fontAlgn="base">
              <a:buNone/>
            </a:pPr>
            <a:endParaRPr lang="zh-CN" altLang="en-US" sz="2400" dirty="0">
              <a:latin typeface="楷体" panose="02010609060101010101" pitchFamily="49" charset="-122"/>
              <a:ea typeface="楷体" panose="02010609060101010101" pitchFamily="49" charset="-122"/>
              <a:sym typeface="+mn-ea"/>
            </a:endParaRPr>
          </a:p>
          <a:p>
            <a:pPr marL="0" lvl="0" indent="0" fontAlgn="base">
              <a:buNone/>
            </a:pPr>
            <a:endParaRPr lang="zh-CN" altLang="en-US" sz="2400" dirty="0">
              <a:latin typeface="楷体" panose="02010609060101010101" pitchFamily="49" charset="-122"/>
              <a:ea typeface="楷体" panose="02010609060101010101" pitchFamily="49" charset="-122"/>
              <a:sym typeface="+mn-ea"/>
            </a:endParaRPr>
          </a:p>
          <a:p>
            <a:pPr marL="0" lvl="0" indent="0" fontAlgn="base">
              <a:buNone/>
            </a:pPr>
            <a:endParaRPr lang="zh-CN" altLang="en-US" sz="2400" dirty="0">
              <a:latin typeface="楷体" panose="02010609060101010101" pitchFamily="49" charset="-122"/>
              <a:ea typeface="楷体" panose="02010609060101010101" pitchFamily="49" charset="-122"/>
              <a:sym typeface="+mn-ea"/>
            </a:endParaRPr>
          </a:p>
          <a:p>
            <a:pPr>
              <a:lnSpc>
                <a:spcPct val="150000"/>
              </a:lnSpc>
            </a:pPr>
            <a:endParaRPr lang="zh-CN" altLang="en-US" sz="2000" dirty="0">
              <a:solidFill>
                <a:schemeClr val="tx1"/>
              </a:solidFill>
              <a:latin typeface="楷体" panose="02010609060101010101" pitchFamily="49" charset="-122"/>
              <a:ea typeface="楷体" panose="02010609060101010101" pitchFamily="49" charset="-122"/>
              <a:sym typeface="+mn-ea"/>
            </a:endParaRPr>
          </a:p>
        </p:txBody>
      </p:sp>
      <p:pic>
        <p:nvPicPr>
          <p:cNvPr id="31746" name="Picture 4" descr="IMG_2418"/>
          <p:cNvPicPr>
            <a:picLocks noChangeAspect="1"/>
          </p:cNvPicPr>
          <p:nvPr/>
        </p:nvPicPr>
        <p:blipFill>
          <a:blip r:embed="rId1"/>
          <a:stretch>
            <a:fillRect/>
          </a:stretch>
        </p:blipFill>
        <p:spPr>
          <a:xfrm>
            <a:off x="8762365" y="4211955"/>
            <a:ext cx="3034030" cy="429006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37185" y="845820"/>
            <a:ext cx="11680190" cy="7941310"/>
          </a:xfrm>
          <a:prstGeom prst="rect">
            <a:avLst/>
          </a:prstGeom>
          <a:noFill/>
        </p:spPr>
        <p:txBody>
          <a:bodyPr wrap="square" rtlCol="0" anchor="t">
            <a:spAutoFit/>
          </a:bodyPr>
          <a:p>
            <a:pPr>
              <a:lnSpc>
                <a:spcPct val="150000"/>
              </a:lnSpc>
            </a:pPr>
            <a:r>
              <a:rPr lang="en-US" altLang="zh-CN" sz="2400" dirty="0">
                <a:latin typeface="楷体" panose="02010609060101010101" pitchFamily="49" charset="-122"/>
                <a:ea typeface="楷体" panose="02010609060101010101" pitchFamily="49" charset="-122"/>
                <a:sym typeface="宋体" panose="02010600030101010101" pitchFamily="2" charset="-122"/>
              </a:rPr>
              <a:t> </a:t>
            </a:r>
            <a:r>
              <a:rPr lang="zh-CN" altLang="en-US" sz="2400" b="1" dirty="0">
                <a:solidFill>
                  <a:srgbClr val="FF0000"/>
                </a:solidFill>
                <a:latin typeface="楷体" panose="02010609060101010101" pitchFamily="49" charset="-122"/>
                <a:ea typeface="楷体" panose="02010609060101010101" pitchFamily="49" charset="-122"/>
                <a:sym typeface="宋体" panose="02010600030101010101" pitchFamily="2" charset="-122"/>
              </a:rPr>
              <a:t>要点六</a:t>
            </a:r>
            <a:r>
              <a:rPr lang="en-US" altLang="zh-CN" sz="2400" b="1" dirty="0">
                <a:solidFill>
                  <a:srgbClr val="FF0000"/>
                </a:solidFill>
                <a:latin typeface="楷体" panose="02010609060101010101" pitchFamily="49" charset="-122"/>
                <a:ea typeface="楷体" panose="02010609060101010101" pitchFamily="49" charset="-122"/>
                <a:sym typeface="宋体" panose="02010600030101010101" pitchFamily="2" charset="-122"/>
              </a:rPr>
              <a:t>  </a:t>
            </a:r>
            <a:r>
              <a:rPr lang="zh-CN" altLang="en-US" sz="2400" b="1" dirty="0">
                <a:latin typeface="楷体" panose="02010609060101010101" pitchFamily="49" charset="-122"/>
                <a:ea typeface="楷体" panose="02010609060101010101" pitchFamily="49" charset="-122"/>
                <a:sym typeface="宋体" panose="02010600030101010101" pitchFamily="2" charset="-122"/>
              </a:rPr>
              <a:t>吊篮上施焊作业安全管理</a:t>
            </a:r>
            <a:endParaRPr lang="en-US" altLang="zh-CN" sz="2400" dirty="0">
              <a:latin typeface="楷体" panose="02010609060101010101" pitchFamily="49" charset="-122"/>
              <a:ea typeface="楷体" panose="02010609060101010101" pitchFamily="49" charset="-122"/>
              <a:sym typeface="+mn-ea"/>
            </a:endParaRPr>
          </a:p>
          <a:p>
            <a:pPr>
              <a:lnSpc>
                <a:spcPct val="150000"/>
              </a:lnSpc>
            </a:pPr>
            <a:r>
              <a:rPr lang="en-US" altLang="zh-CN" sz="2000" dirty="0">
                <a:latin typeface="楷体" panose="02010609060101010101" pitchFamily="49" charset="-122"/>
                <a:ea typeface="楷体" panose="02010609060101010101" pitchFamily="49" charset="-122"/>
                <a:sym typeface="+mn-ea"/>
              </a:rPr>
              <a:t>  </a:t>
            </a:r>
            <a:r>
              <a:rPr lang="zh-CN" altLang="en-US" sz="2000" dirty="0">
                <a:latin typeface="楷体" panose="02010609060101010101" pitchFamily="49" charset="-122"/>
                <a:ea typeface="楷体" panose="02010609060101010101" pitchFamily="49" charset="-122"/>
                <a:sym typeface="+mn-ea"/>
              </a:rPr>
              <a:t>电焊作业</a:t>
            </a:r>
            <a:r>
              <a:rPr lang="zh-CN" altLang="en-US" sz="2000" dirty="0">
                <a:latin typeface="楷体" panose="02010609060101010101" pitchFamily="49" charset="-122"/>
                <a:ea typeface="楷体" panose="02010609060101010101" pitchFamily="49" charset="-122"/>
                <a:sym typeface="宋体" panose="02010600030101010101" pitchFamily="2" charset="-122"/>
              </a:rPr>
              <a:t>时，</a:t>
            </a:r>
            <a:r>
              <a:rPr lang="zh-CN" altLang="en-US" sz="2000" dirty="0">
                <a:latin typeface="楷体" panose="02010609060101010101" pitchFamily="49" charset="-122"/>
                <a:ea typeface="楷体" panose="02010609060101010101" pitchFamily="49" charset="-122"/>
                <a:sym typeface="+mn-ea"/>
              </a:rPr>
              <a:t>要关注工作和安全钢丝绳不碰擦其线龙骨、</a:t>
            </a:r>
            <a:r>
              <a:rPr lang="zh-CN" altLang="en-US" sz="2000" dirty="0">
                <a:latin typeface="楷体" panose="02010609060101010101" pitchFamily="49" charset="-122"/>
                <a:ea typeface="楷体" panose="02010609060101010101" pitchFamily="49" charset="-122"/>
                <a:sym typeface="宋体" panose="02010600030101010101" pitchFamily="2" charset="-122"/>
              </a:rPr>
              <a:t>凸</a:t>
            </a:r>
            <a:r>
              <a:rPr lang="zh-CN" altLang="en-US" sz="2000" dirty="0">
                <a:latin typeface="楷体" panose="02010609060101010101" pitchFamily="49" charset="-122"/>
                <a:ea typeface="楷体" panose="02010609060101010101" pitchFamily="49" charset="-122"/>
                <a:sym typeface="+mn-ea"/>
              </a:rPr>
              <a:t>出的线条，应采取措施并有专人监护。</a:t>
            </a:r>
            <a:endParaRPr lang="zh-CN" altLang="en-US" sz="2000" dirty="0">
              <a:latin typeface="楷体" panose="02010609060101010101" pitchFamily="49" charset="-122"/>
              <a:ea typeface="楷体" panose="02010609060101010101" pitchFamily="49" charset="-122"/>
            </a:endParaRPr>
          </a:p>
          <a:p>
            <a:pPr>
              <a:lnSpc>
                <a:spcPct val="150000"/>
              </a:lnSpc>
            </a:pPr>
            <a:r>
              <a:rPr lang="en-US" altLang="zh-CN" sz="2000" dirty="0">
                <a:latin typeface="楷体" panose="02010609060101010101" pitchFamily="49" charset="-122"/>
                <a:ea typeface="楷体" panose="02010609060101010101" pitchFamily="49" charset="-122"/>
                <a:sym typeface="+mn-ea"/>
              </a:rPr>
              <a:t> 1</a:t>
            </a:r>
            <a:r>
              <a:rPr lang="zh-CN" altLang="en-US" sz="2000" dirty="0">
                <a:latin typeface="楷体" panose="02010609060101010101" pitchFamily="49" charset="-122"/>
                <a:ea typeface="楷体" panose="02010609060101010101" pitchFamily="49" charset="-122"/>
                <a:sym typeface="+mn-ea"/>
              </a:rPr>
              <a:t>、应保证焊枪线外的绝缘橡胶完好无破损；</a:t>
            </a:r>
            <a:endParaRPr lang="zh-CN" altLang="en-US" sz="2000" dirty="0">
              <a:latin typeface="楷体" panose="02010609060101010101" pitchFamily="49" charset="-122"/>
              <a:ea typeface="楷体" panose="02010609060101010101" pitchFamily="49" charset="-122"/>
            </a:endParaRPr>
          </a:p>
          <a:p>
            <a:pPr>
              <a:lnSpc>
                <a:spcPct val="150000"/>
              </a:lnSpc>
            </a:pPr>
            <a:r>
              <a:rPr lang="en-US" altLang="zh-CN" sz="2000" dirty="0">
                <a:latin typeface="楷体" panose="02010609060101010101" pitchFamily="49" charset="-122"/>
                <a:ea typeface="楷体" panose="02010609060101010101" pitchFamily="49" charset="-122"/>
                <a:sym typeface="+mn-ea"/>
              </a:rPr>
              <a:t> 2</a:t>
            </a:r>
            <a:r>
              <a:rPr lang="zh-CN" altLang="en-US" sz="2000" dirty="0">
                <a:latin typeface="楷体" panose="02010609060101010101" pitchFamily="49" charset="-122"/>
                <a:ea typeface="楷体" panose="02010609060101010101" pitchFamily="49" charset="-122"/>
                <a:sym typeface="+mn-ea"/>
              </a:rPr>
              <a:t>、应有防止焊枪线触碰到吊篮篮框及吊篮钢丝绳的安全措施。</a:t>
            </a:r>
            <a:endParaRPr lang="zh-CN" altLang="en-US" sz="2000" dirty="0">
              <a:latin typeface="楷体" panose="02010609060101010101" pitchFamily="49" charset="-122"/>
              <a:ea typeface="楷体" panose="02010609060101010101" pitchFamily="49" charset="-122"/>
            </a:endParaRPr>
          </a:p>
          <a:p>
            <a:pPr>
              <a:lnSpc>
                <a:spcPts val="2165"/>
              </a:lnSpc>
            </a:pPr>
            <a:endParaRPr lang="en-US" altLang="zh-CN" sz="2400" b="1" dirty="0">
              <a:solidFill>
                <a:srgbClr val="FF0000"/>
              </a:solidFill>
              <a:latin typeface="楷体" panose="02010609060101010101" pitchFamily="49" charset="-122"/>
              <a:ea typeface="楷体" panose="02010609060101010101" pitchFamily="49" charset="-122"/>
              <a:sym typeface="宋体" panose="02010600030101010101" pitchFamily="2" charset="-122"/>
            </a:endParaRPr>
          </a:p>
          <a:p>
            <a:pPr>
              <a:lnSpc>
                <a:spcPts val="2165"/>
              </a:lnSpc>
            </a:pPr>
            <a:endParaRPr lang="zh-CN" altLang="en-US" sz="2400" b="1" dirty="0">
              <a:solidFill>
                <a:srgbClr val="FF0000"/>
              </a:solidFill>
              <a:latin typeface="楷体" panose="02010609060101010101" pitchFamily="49" charset="-122"/>
              <a:ea typeface="楷体" panose="02010609060101010101" pitchFamily="49" charset="-122"/>
              <a:sym typeface="宋体" panose="02010600030101010101" pitchFamily="2" charset="-122"/>
            </a:endParaRPr>
          </a:p>
          <a:p>
            <a:pPr>
              <a:lnSpc>
                <a:spcPts val="2165"/>
              </a:lnSpc>
            </a:pPr>
            <a:r>
              <a:rPr lang="zh-CN" altLang="en-US" sz="2400" b="1" dirty="0">
                <a:solidFill>
                  <a:srgbClr val="FF0000"/>
                </a:solidFill>
                <a:latin typeface="楷体" panose="02010609060101010101" pitchFamily="49" charset="-122"/>
                <a:ea typeface="楷体" panose="02010609060101010101" pitchFamily="49" charset="-122"/>
                <a:sym typeface="宋体" panose="02010600030101010101" pitchFamily="2" charset="-122"/>
              </a:rPr>
              <a:t>案例： </a:t>
            </a:r>
            <a:r>
              <a:rPr lang="zh-CN" altLang="en-US" sz="2400" b="1" dirty="0">
                <a:solidFill>
                  <a:schemeClr val="tx1"/>
                </a:solidFill>
                <a:latin typeface="楷体" panose="02010609060101010101" pitchFamily="49" charset="-122"/>
                <a:ea typeface="楷体" panose="02010609060101010101" pitchFamily="49" charset="-122"/>
                <a:sym typeface="宋体" panose="02010600030101010101" pitchFamily="2" charset="-122"/>
              </a:rPr>
              <a:t>电焊作业致钢丝绳</a:t>
            </a:r>
            <a:r>
              <a:rPr lang="zh-CN" altLang="en-US" sz="2400" b="1" dirty="0">
                <a:latin typeface="楷体" panose="02010609060101010101" pitchFamily="49" charset="-122"/>
                <a:ea typeface="楷体" panose="02010609060101010101" pitchFamily="49" charset="-122"/>
                <a:sym typeface="宋体" panose="02010600030101010101" pitchFamily="2" charset="-122"/>
              </a:rPr>
              <a:t>受损引发平台倾翻事故</a:t>
            </a:r>
            <a:endParaRPr lang="en-US" altLang="zh-CN" sz="2400" dirty="0">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en-US" altLang="zh-CN" sz="2000" dirty="0">
                <a:latin typeface="楷体" panose="02010609060101010101" pitchFamily="49" charset="-122"/>
                <a:ea typeface="楷体" panose="02010609060101010101" pitchFamily="49" charset="-122"/>
                <a:sym typeface="宋体" panose="02010600030101010101" pitchFamily="2" charset="-122"/>
              </a:rPr>
              <a:t>   </a:t>
            </a:r>
            <a:r>
              <a:rPr lang="zh-CN" altLang="en-US" sz="2000" b="1" dirty="0">
                <a:latin typeface="楷体" panose="02010609060101010101" pitchFamily="49" charset="-122"/>
                <a:ea typeface="楷体" panose="02010609060101010101" pitchFamily="49" charset="-122"/>
                <a:sym typeface="宋体" panose="02010600030101010101" pitchFamily="2" charset="-122"/>
              </a:rPr>
              <a:t>事故发生经过：</a:t>
            </a:r>
            <a:r>
              <a:rPr lang="zh-CN" altLang="en-US" sz="2000" dirty="0">
                <a:latin typeface="楷体" panose="02010609060101010101" pitchFamily="49" charset="-122"/>
                <a:ea typeface="楷体" panose="02010609060101010101" pitchFamily="49" charset="-122"/>
                <a:sym typeface="宋体" panose="02010600030101010101" pitchFamily="2" charset="-122"/>
              </a:rPr>
              <a:t>当吊篮下行至</a:t>
            </a:r>
            <a:r>
              <a:rPr lang="en-US" altLang="zh-CN" sz="2000" dirty="0">
                <a:latin typeface="楷体" panose="02010609060101010101" pitchFamily="49" charset="-122"/>
                <a:ea typeface="楷体" panose="02010609060101010101" pitchFamily="49" charset="-122"/>
                <a:sym typeface="宋体" panose="02010600030101010101" pitchFamily="2" charset="-122"/>
              </a:rPr>
              <a:t>22</a:t>
            </a:r>
            <a:r>
              <a:rPr lang="zh-CN" altLang="en-US" sz="2000" dirty="0">
                <a:latin typeface="楷体" panose="02010609060101010101" pitchFamily="49" charset="-122"/>
                <a:ea typeface="楷体" panose="02010609060101010101" pitchFamily="49" charset="-122"/>
                <a:sym typeface="宋体" panose="02010600030101010101" pitchFamily="2" charset="-122"/>
              </a:rPr>
              <a:t>～</a:t>
            </a:r>
            <a:r>
              <a:rPr lang="en-US" altLang="zh-CN" sz="2000" dirty="0">
                <a:latin typeface="楷体" panose="02010609060101010101" pitchFamily="49" charset="-122"/>
                <a:ea typeface="楷体" panose="02010609060101010101" pitchFamily="49" charset="-122"/>
                <a:sym typeface="宋体" panose="02010600030101010101" pitchFamily="2" charset="-122"/>
              </a:rPr>
              <a:t>23</a:t>
            </a:r>
            <a:r>
              <a:rPr lang="zh-CN" altLang="en-US" sz="2000" dirty="0">
                <a:latin typeface="楷体" panose="02010609060101010101" pitchFamily="49" charset="-122"/>
                <a:ea typeface="楷体" panose="02010609060101010101" pitchFamily="49" charset="-122"/>
                <a:sym typeface="宋体" panose="02010600030101010101" pitchFamily="2" charset="-122"/>
              </a:rPr>
              <a:t>层之间时，吊篮左侧提升钢丝绳断裂，</a:t>
            </a:r>
            <a:endParaRPr lang="zh-CN" altLang="en-US" sz="2000" dirty="0">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zh-CN" altLang="en-US" sz="2000" dirty="0">
                <a:latin typeface="楷体" panose="02010609060101010101" pitchFamily="49" charset="-122"/>
                <a:ea typeface="楷体" panose="02010609060101010101" pitchFamily="49" charset="-122"/>
                <a:sym typeface="宋体" panose="02010600030101010101" pitchFamily="2" charset="-122"/>
              </a:rPr>
              <a:t>安全锁锁绳，安全绳又发生断裂，吊篮垂直挂于右侧提升绳上。</a:t>
            </a:r>
            <a:r>
              <a:rPr lang="en-US" altLang="zh-CN" sz="2000" dirty="0">
                <a:latin typeface="楷体" panose="02010609060101010101" pitchFamily="49" charset="-122"/>
                <a:ea typeface="楷体" panose="02010609060101010101" pitchFamily="49" charset="-122"/>
                <a:sym typeface="宋体" panose="02010600030101010101" pitchFamily="2" charset="-122"/>
              </a:rPr>
              <a:t>2</a:t>
            </a:r>
            <a:r>
              <a:rPr lang="zh-CN" altLang="en-US" sz="2000" dirty="0">
                <a:latin typeface="楷体" panose="02010609060101010101" pitchFamily="49" charset="-122"/>
                <a:ea typeface="楷体" panose="02010609060101010101" pitchFamily="49" charset="-122"/>
                <a:sym typeface="宋体" panose="02010600030101010101" pitchFamily="2" charset="-122"/>
              </a:rPr>
              <a:t>名操作人员</a:t>
            </a:r>
            <a:endParaRPr lang="zh-CN" altLang="en-US" sz="2000" dirty="0">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zh-CN" altLang="en-US" sz="2000" dirty="0">
                <a:latin typeface="楷体" panose="02010609060101010101" pitchFamily="49" charset="-122"/>
                <a:ea typeface="楷体" panose="02010609060101010101" pitchFamily="49" charset="-122"/>
                <a:sym typeface="宋体" panose="02010600030101010101" pitchFamily="2" charset="-122"/>
              </a:rPr>
              <a:t>从吊篮中抛出，其中</a:t>
            </a:r>
            <a:r>
              <a:rPr lang="en-US" altLang="zh-CN" sz="2000" dirty="0">
                <a:latin typeface="楷体" panose="02010609060101010101" pitchFamily="49" charset="-122"/>
                <a:ea typeface="楷体" panose="02010609060101010101" pitchFamily="49" charset="-122"/>
                <a:sym typeface="宋体" panose="02010600030101010101" pitchFamily="2" charset="-122"/>
              </a:rPr>
              <a:t>1</a:t>
            </a:r>
            <a:r>
              <a:rPr lang="zh-CN" altLang="en-US" sz="2000" dirty="0">
                <a:latin typeface="楷体" panose="02010609060101010101" pitchFamily="49" charset="-122"/>
                <a:ea typeface="楷体" panose="02010609060101010101" pitchFamily="49" charset="-122"/>
                <a:sym typeface="宋体" panose="02010600030101010101" pitchFamily="2" charset="-122"/>
              </a:rPr>
              <a:t>名由安全带悬挂空中获救，另</a:t>
            </a:r>
            <a:r>
              <a:rPr lang="en-US" altLang="zh-CN" sz="2000" dirty="0">
                <a:latin typeface="楷体" panose="02010609060101010101" pitchFamily="49" charset="-122"/>
                <a:ea typeface="楷体" panose="02010609060101010101" pitchFamily="49" charset="-122"/>
                <a:sym typeface="宋体" panose="02010600030101010101" pitchFamily="2" charset="-122"/>
              </a:rPr>
              <a:t>1</a:t>
            </a:r>
            <a:r>
              <a:rPr lang="zh-CN" altLang="en-US" sz="2000" dirty="0">
                <a:latin typeface="楷体" panose="02010609060101010101" pitchFamily="49" charset="-122"/>
                <a:ea typeface="楷体" panose="02010609060101010101" pitchFamily="49" charset="-122"/>
                <a:sym typeface="宋体" panose="02010600030101010101" pitchFamily="2" charset="-122"/>
              </a:rPr>
              <a:t>名因安全带断裂坠地死亡。</a:t>
            </a:r>
            <a:endParaRPr lang="zh-CN" altLang="en-US" sz="2000" dirty="0">
              <a:latin typeface="楷体" panose="02010609060101010101" pitchFamily="49" charset="-122"/>
              <a:ea typeface="楷体" panose="02010609060101010101" pitchFamily="49" charset="-122"/>
            </a:endParaRPr>
          </a:p>
          <a:p>
            <a:pPr>
              <a:lnSpc>
                <a:spcPct val="150000"/>
              </a:lnSpc>
            </a:pPr>
            <a:r>
              <a:rPr lang="zh-CN" altLang="en-US" sz="2000" b="1" dirty="0">
                <a:latin typeface="楷体" panose="02010609060101010101" pitchFamily="49" charset="-122"/>
                <a:ea typeface="楷体" panose="02010609060101010101" pitchFamily="49" charset="-122"/>
                <a:sym typeface="宋体" panose="02010600030101010101" pitchFamily="2" charset="-122"/>
              </a:rPr>
              <a:t> </a:t>
            </a:r>
            <a:r>
              <a:rPr lang="en-US" altLang="zh-CN" sz="2000" b="1" dirty="0">
                <a:latin typeface="楷体" panose="02010609060101010101" pitchFamily="49" charset="-122"/>
                <a:ea typeface="楷体" panose="02010609060101010101" pitchFamily="49" charset="-122"/>
                <a:sym typeface="宋体" panose="02010600030101010101" pitchFamily="2" charset="-122"/>
              </a:rPr>
              <a:t> </a:t>
            </a:r>
            <a:r>
              <a:rPr lang="zh-CN" altLang="en-US" sz="2000" b="1" dirty="0">
                <a:latin typeface="楷体" panose="02010609060101010101" pitchFamily="49" charset="-122"/>
                <a:ea typeface="楷体" panose="02010609060101010101" pitchFamily="49" charset="-122"/>
                <a:sym typeface="宋体" panose="02010600030101010101" pitchFamily="2" charset="-122"/>
              </a:rPr>
              <a:t>事故原因分析：</a:t>
            </a:r>
            <a:endParaRPr lang="zh-CN" altLang="en-US" sz="2000" b="1" dirty="0">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en-US" altLang="zh-CN" sz="2000" dirty="0">
                <a:latin typeface="楷体" panose="02010609060101010101" pitchFamily="49" charset="-122"/>
                <a:ea typeface="楷体" panose="02010609060101010101" pitchFamily="49" charset="-122"/>
                <a:sym typeface="宋体" panose="02010600030101010101" pitchFamily="2" charset="-122"/>
              </a:rPr>
              <a:t>1</a:t>
            </a:r>
            <a:r>
              <a:rPr lang="zh-CN" altLang="en-US" sz="2000" dirty="0">
                <a:latin typeface="楷体" panose="02010609060101010101" pitchFamily="49" charset="-122"/>
                <a:ea typeface="楷体" panose="02010609060101010101" pitchFamily="49" charset="-122"/>
                <a:sym typeface="宋体" panose="02010600030101010101" pitchFamily="2" charset="-122"/>
              </a:rPr>
              <a:t>、事故发生前，曾对</a:t>
            </a:r>
            <a:r>
              <a:rPr lang="en-US" altLang="zh-CN" sz="2000" dirty="0">
                <a:latin typeface="楷体" panose="02010609060101010101" pitchFamily="49" charset="-122"/>
                <a:ea typeface="楷体" panose="02010609060101010101" pitchFamily="49" charset="-122"/>
                <a:sym typeface="宋体" panose="02010600030101010101" pitchFamily="2" charset="-122"/>
              </a:rPr>
              <a:t>25</a:t>
            </a:r>
            <a:r>
              <a:rPr lang="zh-CN" altLang="en-US" sz="2000" dirty="0">
                <a:latin typeface="楷体" panose="02010609060101010101" pitchFamily="49" charset="-122"/>
                <a:ea typeface="楷体" panose="02010609060101010101" pitchFamily="49" charset="-122"/>
                <a:sym typeface="宋体" panose="02010600030101010101" pitchFamily="2" charset="-122"/>
              </a:rPr>
              <a:t>层以下装饰线条龙骨进行修补电焊作业，因电焊枪线、</a:t>
            </a:r>
            <a:endParaRPr lang="zh-CN" altLang="en-US" sz="2000" dirty="0">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zh-CN" altLang="en-US" sz="2000" dirty="0">
                <a:latin typeface="楷体" panose="02010609060101010101" pitchFamily="49" charset="-122"/>
                <a:ea typeface="楷体" panose="02010609060101010101" pitchFamily="49" charset="-122"/>
                <a:sym typeface="宋体" panose="02010600030101010101" pitchFamily="2" charset="-122"/>
              </a:rPr>
              <a:t>焊条触碰到吊篮栏杆使两根钢丝绳带电，因风等晃动因素碰到</a:t>
            </a:r>
            <a:r>
              <a:rPr lang="en-US" altLang="zh-CN" sz="2000" dirty="0">
                <a:latin typeface="楷体" panose="02010609060101010101" pitchFamily="49" charset="-122"/>
                <a:ea typeface="楷体" panose="02010609060101010101" pitchFamily="49" charset="-122"/>
                <a:sym typeface="宋体" panose="02010600030101010101" pitchFamily="2" charset="-122"/>
              </a:rPr>
              <a:t>25</a:t>
            </a:r>
            <a:r>
              <a:rPr lang="zh-CN" altLang="en-US" sz="2000" dirty="0">
                <a:latin typeface="楷体" panose="02010609060101010101" pitchFamily="49" charset="-122"/>
                <a:ea typeface="楷体" panose="02010609060101010101" pitchFamily="49" charset="-122"/>
                <a:sym typeface="宋体" panose="02010600030101010101" pitchFamily="2" charset="-122"/>
              </a:rPr>
              <a:t>层外凸龙骨，</a:t>
            </a:r>
            <a:endParaRPr lang="zh-CN" altLang="en-US" sz="2000" dirty="0">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zh-CN" altLang="en-US" sz="2000" dirty="0">
                <a:latin typeface="楷体" panose="02010609060101010101" pitchFamily="49" charset="-122"/>
                <a:ea typeface="楷体" panose="02010609060101010101" pitchFamily="49" charset="-122"/>
                <a:sym typeface="宋体" panose="02010600030101010101" pitchFamily="2" charset="-122"/>
              </a:rPr>
              <a:t>引发电弧，造成钢丝绳受损。未能及时发现。</a:t>
            </a:r>
            <a:endParaRPr lang="zh-CN" altLang="en-US" sz="2000" dirty="0">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en-US" altLang="zh-CN" sz="2000" dirty="0">
                <a:latin typeface="楷体" panose="02010609060101010101" pitchFamily="49" charset="-122"/>
                <a:ea typeface="楷体" panose="02010609060101010101" pitchFamily="49" charset="-122"/>
                <a:sym typeface="+mn-ea"/>
              </a:rPr>
              <a:t>2</a:t>
            </a:r>
            <a:r>
              <a:rPr lang="zh-CN" altLang="en-US" sz="2000" dirty="0">
                <a:latin typeface="楷体" panose="02010609060101010101" pitchFamily="49" charset="-122"/>
                <a:ea typeface="楷体" panose="02010609060101010101" pitchFamily="49" charset="-122"/>
                <a:sym typeface="+mn-ea"/>
              </a:rPr>
              <a:t>、使用几天后因钢丝绳受高温后变脆，承载力下降。发生左侧提升钢丝绳断裂，并施加给安全钢丝绳冲击荷载，由于安全钢丝绳也已受损，在受冲击时断裂，最终篮体悬挂于右侧钢丝绳上。</a:t>
            </a:r>
            <a:endParaRPr lang="zh-CN" altLang="en-US" sz="2000" dirty="0">
              <a:latin typeface="楷体" panose="02010609060101010101" pitchFamily="49" charset="-122"/>
              <a:ea typeface="楷体" panose="02010609060101010101" pitchFamily="49" charset="-122"/>
              <a:sym typeface="+mn-ea"/>
            </a:endParaRPr>
          </a:p>
          <a:p>
            <a:pPr>
              <a:lnSpc>
                <a:spcPct val="150000"/>
              </a:lnSpc>
            </a:pPr>
            <a:r>
              <a:rPr lang="en-US" altLang="zh-CN" sz="2000" dirty="0">
                <a:latin typeface="楷体" panose="02010609060101010101" pitchFamily="49" charset="-122"/>
                <a:ea typeface="楷体" panose="02010609060101010101" pitchFamily="49" charset="-122"/>
                <a:sym typeface="+mn-ea"/>
              </a:rPr>
              <a:t>3</a:t>
            </a:r>
            <a:r>
              <a:rPr lang="zh-CN" altLang="en-US" sz="2000" dirty="0">
                <a:latin typeface="楷体" panose="02010609060101010101" pitchFamily="49" charset="-122"/>
                <a:ea typeface="楷体" panose="02010609060101010101" pitchFamily="49" charset="-122"/>
                <a:sym typeface="+mn-ea"/>
              </a:rPr>
              <a:t>、一名操作人员坠落时，背上安全带意外钩住挂片状坚硬物使安全带断裂是事故造成死亡的主要原因。</a:t>
            </a:r>
            <a:endParaRPr lang="zh-CN" altLang="en-US" sz="2000" dirty="0">
              <a:latin typeface="楷体" panose="02010609060101010101" pitchFamily="49" charset="-122"/>
              <a:ea typeface="楷体" panose="02010609060101010101" pitchFamily="49" charset="-122"/>
            </a:endParaRPr>
          </a:p>
          <a:p>
            <a:pPr>
              <a:lnSpc>
                <a:spcPct val="150000"/>
              </a:lnSpc>
            </a:pPr>
            <a:endParaRPr lang="zh-CN" altLang="en-US" sz="2000" b="1" dirty="0">
              <a:latin typeface="楷体" panose="02010609060101010101" pitchFamily="49" charset="-122"/>
              <a:ea typeface="楷体" panose="02010609060101010101" pitchFamily="49" charset="-122"/>
              <a:sym typeface="宋体" panose="02010600030101010101" pitchFamily="2" charset="-122"/>
            </a:endParaRPr>
          </a:p>
        </p:txBody>
      </p:sp>
      <p:graphicFrame>
        <p:nvGraphicFramePr>
          <p:cNvPr id="18436" name="Object 6"/>
          <p:cNvGraphicFramePr/>
          <p:nvPr/>
        </p:nvGraphicFramePr>
        <p:xfrm>
          <a:off x="9194800" y="2141855"/>
          <a:ext cx="2922270" cy="4613275"/>
        </p:xfrm>
        <a:graphic>
          <a:graphicData uri="http://schemas.openxmlformats.org/presentationml/2006/ole">
            <mc:AlternateContent xmlns:mc="http://schemas.openxmlformats.org/markup-compatibility/2006">
              <mc:Choice xmlns:v="urn:schemas-microsoft-com:vml" Requires="v">
                <p:oleObj spid="_x0000_s3076" name="" r:id="rId1" imgW="300609000" imgH="150304500" progId="AutoCAD.Drawing.18">
                  <p:embed/>
                </p:oleObj>
              </mc:Choice>
              <mc:Fallback>
                <p:oleObj name="" r:id="rId1" imgW="300609000" imgH="150304500" progId="AutoCAD.Drawing.18">
                  <p:embed/>
                  <p:pic>
                    <p:nvPicPr>
                      <p:cNvPr id="0" name="图片 3075"/>
                      <p:cNvPicPr/>
                      <p:nvPr/>
                    </p:nvPicPr>
                    <p:blipFill>
                      <a:blip r:embed="rId2"/>
                      <a:srcRect l="33333" t="9091" r="31250" b="15810"/>
                      <a:stretch>
                        <a:fillRect/>
                      </a:stretch>
                    </p:blipFill>
                    <p:spPr>
                      <a:xfrm>
                        <a:off x="9194800" y="2141855"/>
                        <a:ext cx="2922270" cy="4613275"/>
                      </a:xfrm>
                      <a:prstGeom prst="rect">
                        <a:avLst/>
                      </a:prstGeom>
                      <a:noFill/>
                      <a:ln w="38100">
                        <a:noFill/>
                        <a:miter/>
                      </a:ln>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675" y="845820"/>
            <a:ext cx="11713210" cy="1568450"/>
          </a:xfrm>
          <a:prstGeom prst="rect">
            <a:avLst/>
          </a:prstGeom>
          <a:noFill/>
        </p:spPr>
        <p:txBody>
          <a:bodyPr wrap="square" rtlCol="0" anchor="t">
            <a:spAutoFit/>
          </a:bodyPr>
          <a:p>
            <a:pPr>
              <a:lnSpc>
                <a:spcPct val="150000"/>
              </a:lnSpc>
            </a:pPr>
            <a:r>
              <a:rPr lang="zh-CN" altLang="en-US" sz="2400" b="1" dirty="0">
                <a:solidFill>
                  <a:srgbClr val="FF0000"/>
                </a:solidFill>
                <a:latin typeface="楷体" panose="02010609060101010101" pitchFamily="49" charset="-122"/>
                <a:ea typeface="楷体" panose="02010609060101010101" pitchFamily="49" charset="-122"/>
                <a:sym typeface="宋体" panose="02010600030101010101" pitchFamily="2" charset="-122"/>
              </a:rPr>
              <a:t>要点七：</a:t>
            </a:r>
            <a:r>
              <a:rPr lang="en-US" altLang="zh-CN" sz="2400" b="1" dirty="0">
                <a:solidFill>
                  <a:srgbClr val="FF0000"/>
                </a:solidFill>
                <a:latin typeface="楷体" panose="02010609060101010101" pitchFamily="49" charset="-122"/>
                <a:ea typeface="楷体" panose="02010609060101010101" pitchFamily="49" charset="-122"/>
                <a:sym typeface="宋体" panose="02010600030101010101" pitchFamily="2" charset="-122"/>
              </a:rPr>
              <a:t>  </a:t>
            </a:r>
            <a:r>
              <a:rPr lang="zh-CN" altLang="en-US" sz="2400" b="1" dirty="0">
                <a:solidFill>
                  <a:schemeClr val="tx1"/>
                </a:solidFill>
                <a:latin typeface="楷体" panose="02010609060101010101" pitchFamily="49" charset="-122"/>
                <a:ea typeface="楷体" panose="02010609060101010101" pitchFamily="49" charset="-122"/>
                <a:sym typeface="宋体" panose="02010600030101010101" pitchFamily="2" charset="-122"/>
              </a:rPr>
              <a:t>非标</a:t>
            </a:r>
            <a:r>
              <a:rPr lang="zh-CN" altLang="en-US" sz="2400" b="1" dirty="0">
                <a:latin typeface="楷体" panose="02010609060101010101" pitchFamily="49" charset="-122"/>
                <a:ea typeface="楷体" panose="02010609060101010101" pitchFamily="49" charset="-122"/>
                <a:sym typeface="宋体" panose="02010600030101010101" pitchFamily="2" charset="-122"/>
              </a:rPr>
              <a:t>吊篮设计、安装管理</a:t>
            </a:r>
            <a:endParaRPr lang="zh-CN" altLang="en-US" sz="2400" b="1" dirty="0">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en-US" altLang="zh-CN" sz="2000" b="1" dirty="0">
                <a:latin typeface="楷体" panose="02010609060101010101" pitchFamily="49" charset="-122"/>
                <a:ea typeface="楷体" panose="02010609060101010101" pitchFamily="49" charset="-122"/>
                <a:sym typeface="宋体" panose="02010600030101010101" pitchFamily="2" charset="-122"/>
              </a:rPr>
              <a:t>    </a:t>
            </a:r>
            <a:r>
              <a:rPr lang="zh-CN" altLang="en-US" sz="2000" dirty="0">
                <a:latin typeface="楷体" panose="02010609060101010101" pitchFamily="49" charset="-122"/>
                <a:ea typeface="楷体" panose="02010609060101010101" pitchFamily="49" charset="-122"/>
                <a:sym typeface="宋体" panose="02010600030101010101" pitchFamily="2" charset="-122"/>
              </a:rPr>
              <a:t>当采用非标安装形式时，应进行专设计：对悬挂装置结构、受力模型确定；主要结构受力件的强度、刚度和稳定性计算；构配件图、连接节点图、装配图等施工图纸。</a:t>
            </a:r>
            <a:endParaRPr lang="zh-CN" altLang="en-US" sz="2000" dirty="0">
              <a:latin typeface="楷体" panose="02010609060101010101" pitchFamily="49" charset="-122"/>
              <a:ea typeface="楷体" panose="02010609060101010101" pitchFamily="49" charset="-122"/>
              <a:sym typeface="宋体" panose="02010600030101010101" pitchFamily="2" charset="-122"/>
            </a:endParaRPr>
          </a:p>
        </p:txBody>
      </p:sp>
      <p:sp>
        <p:nvSpPr>
          <p:cNvPr id="3" name="文本框 2"/>
          <p:cNvSpPr txBox="1"/>
          <p:nvPr/>
        </p:nvSpPr>
        <p:spPr>
          <a:xfrm>
            <a:off x="265430" y="2573655"/>
            <a:ext cx="11622405" cy="4154170"/>
          </a:xfrm>
          <a:prstGeom prst="rect">
            <a:avLst/>
          </a:prstGeom>
          <a:noFill/>
        </p:spPr>
        <p:txBody>
          <a:bodyPr wrap="square" rtlCol="0" anchor="t">
            <a:spAutoFit/>
          </a:bodyPr>
          <a:p>
            <a:r>
              <a:rPr lang="zh-CN" altLang="en-US" sz="2400" b="1" dirty="0">
                <a:solidFill>
                  <a:srgbClr val="FF0000"/>
                </a:solidFill>
                <a:latin typeface="楷体" panose="02010609060101010101" pitchFamily="49" charset="-122"/>
                <a:ea typeface="楷体" panose="02010609060101010101" pitchFamily="49" charset="-122"/>
                <a:sym typeface="Arial" panose="020B0604020202020204" pitchFamily="34" charset="0"/>
              </a:rPr>
              <a:t>案例： </a:t>
            </a:r>
            <a:r>
              <a:rPr lang="zh-CN" altLang="en-US" sz="2400" b="1" dirty="0">
                <a:latin typeface="楷体" panose="02010609060101010101" pitchFamily="49" charset="-122"/>
                <a:ea typeface="楷体" panose="02010609060101010101" pitchFamily="49" charset="-122"/>
                <a:sym typeface="Arial" panose="020B0604020202020204" pitchFamily="34" charset="0"/>
              </a:rPr>
              <a:t>  非标悬挂机构（前支架）失稳引发工作钢丝绳断裂悬吊平台一端下坠</a:t>
            </a:r>
            <a:endParaRPr lang="zh-CN" altLang="en-US" sz="2400" b="1" dirty="0">
              <a:latin typeface="楷体" panose="02010609060101010101" pitchFamily="49" charset="-122"/>
              <a:ea typeface="楷体" panose="02010609060101010101" pitchFamily="49" charset="-122"/>
              <a:sym typeface="Arial" panose="020B0604020202020204" pitchFamily="34" charset="0"/>
            </a:endParaRPr>
          </a:p>
          <a:p>
            <a:pPr marL="0" indent="0" eaLnBrk="1" latinLnBrk="0" hangingPunct="1">
              <a:lnSpc>
                <a:spcPct val="150000"/>
              </a:lnSpc>
            </a:pPr>
            <a:r>
              <a:rPr lang="en-US" altLang="zh-CN" sz="2000" dirty="0">
                <a:latin typeface="楷体" panose="02010609060101010101" pitchFamily="49" charset="-122"/>
                <a:ea typeface="楷体" panose="02010609060101010101" pitchFamily="49" charset="-122"/>
                <a:sym typeface="+mn-ea"/>
              </a:rPr>
              <a:t>    </a:t>
            </a:r>
            <a:r>
              <a:rPr lang="zh-CN" altLang="zh-CN" sz="2000" dirty="0">
                <a:latin typeface="楷体" panose="02010609060101010101" pitchFamily="49" charset="-122"/>
                <a:ea typeface="楷体" panose="02010609060101010101" pitchFamily="49" charset="-122"/>
                <a:sym typeface="+mn-ea"/>
              </a:rPr>
              <a:t>余杭区某工地，在裙房玻璃幕墙施工过程中，吊篮一端工作钢丝绳断裂导致</a:t>
            </a:r>
            <a:r>
              <a:rPr lang="zh-CN" altLang="zh-CN" sz="2000" dirty="0">
                <a:latin typeface="楷体" panose="02010609060101010101" pitchFamily="49" charset="-122"/>
                <a:ea typeface="楷体" panose="02010609060101010101" pitchFamily="49" charset="-122"/>
                <a:sym typeface="Arial" panose="020B0604020202020204" pitchFamily="34" charset="0"/>
              </a:rPr>
              <a:t>悬吊平台一端下坠</a:t>
            </a:r>
            <a:r>
              <a:rPr lang="zh-CN" altLang="zh-CN" sz="2000" dirty="0">
                <a:latin typeface="楷体" panose="02010609060101010101" pitchFamily="49" charset="-122"/>
                <a:ea typeface="楷体" panose="02010609060101010101" pitchFamily="49" charset="-122"/>
                <a:sym typeface="+mn-ea"/>
              </a:rPr>
              <a:t>，悬吊平台内</a:t>
            </a:r>
            <a:r>
              <a:rPr lang="en-US" altLang="zh-CN" sz="2000" dirty="0">
                <a:latin typeface="楷体" panose="02010609060101010101" pitchFamily="49" charset="-122"/>
                <a:ea typeface="楷体" panose="02010609060101010101" pitchFamily="49" charset="-122"/>
                <a:sym typeface="+mn-ea"/>
              </a:rPr>
              <a:t>3</a:t>
            </a:r>
            <a:r>
              <a:rPr lang="zh-CN" altLang="en-US" sz="2000" dirty="0">
                <a:latin typeface="楷体" panose="02010609060101010101" pitchFamily="49" charset="-122"/>
                <a:ea typeface="楷体" panose="02010609060101010101" pitchFamily="49" charset="-122"/>
                <a:sym typeface="+mn-ea"/>
              </a:rPr>
              <a:t>名作业人坠落，</a:t>
            </a:r>
            <a:r>
              <a:rPr lang="en-US" altLang="zh-CN" sz="2000" dirty="0">
                <a:latin typeface="楷体" panose="02010609060101010101" pitchFamily="49" charset="-122"/>
                <a:ea typeface="楷体" panose="02010609060101010101" pitchFamily="49" charset="-122"/>
                <a:sym typeface="+mn-ea"/>
              </a:rPr>
              <a:t>2</a:t>
            </a:r>
            <a:r>
              <a:rPr lang="zh-CN" altLang="en-US" sz="2000" dirty="0">
                <a:latin typeface="楷体" panose="02010609060101010101" pitchFamily="49" charset="-122"/>
                <a:ea typeface="楷体" panose="02010609060101010101" pitchFamily="49" charset="-122"/>
                <a:sym typeface="+mn-ea"/>
              </a:rPr>
              <a:t>人死亡</a:t>
            </a:r>
            <a:r>
              <a:rPr lang="en-US" altLang="zh-CN" sz="2000" dirty="0">
                <a:latin typeface="楷体" panose="02010609060101010101" pitchFamily="49" charset="-122"/>
                <a:ea typeface="楷体" panose="02010609060101010101" pitchFamily="49" charset="-122"/>
                <a:sym typeface="+mn-ea"/>
              </a:rPr>
              <a:t>1</a:t>
            </a:r>
            <a:r>
              <a:rPr lang="zh-CN" altLang="en-US" sz="2000" dirty="0">
                <a:latin typeface="楷体" panose="02010609060101010101" pitchFamily="49" charset="-122"/>
                <a:ea typeface="楷体" panose="02010609060101010101" pitchFamily="49" charset="-122"/>
                <a:sym typeface="+mn-ea"/>
              </a:rPr>
              <a:t>人重伤事故。</a:t>
            </a:r>
            <a:endParaRPr lang="zh-CN" altLang="en-US" sz="2000" dirty="0">
              <a:latin typeface="楷体" panose="02010609060101010101" pitchFamily="49" charset="-122"/>
              <a:ea typeface="楷体" panose="02010609060101010101" pitchFamily="49" charset="-122"/>
              <a:sym typeface="+mn-ea"/>
            </a:endParaRPr>
          </a:p>
          <a:p>
            <a:pPr marL="0" indent="0" eaLnBrk="1" latinLnBrk="0" hangingPunct="1">
              <a:lnSpc>
                <a:spcPct val="150000"/>
              </a:lnSpc>
            </a:pPr>
            <a:r>
              <a:rPr lang="zh-CN" altLang="en-US" sz="2000" b="1" dirty="0">
                <a:latin typeface="楷体" panose="02010609060101010101" pitchFamily="49" charset="-122"/>
                <a:ea typeface="楷体" panose="02010609060101010101" pitchFamily="49" charset="-122"/>
                <a:sym typeface="+mn-ea"/>
              </a:rPr>
              <a:t>事故原因：</a:t>
            </a:r>
            <a:endParaRPr lang="zh-CN" altLang="en-US" sz="2000" b="1" dirty="0">
              <a:latin typeface="楷体" panose="02010609060101010101" pitchFamily="49" charset="-122"/>
              <a:ea typeface="楷体" panose="02010609060101010101" pitchFamily="49" charset="-122"/>
            </a:endParaRPr>
          </a:p>
          <a:p>
            <a:pPr marL="0" indent="0" eaLnBrk="1" latinLnBrk="0" hangingPunct="1">
              <a:lnSpc>
                <a:spcPct val="150000"/>
              </a:lnSpc>
            </a:pPr>
            <a:r>
              <a:rPr lang="en-US" altLang="zh-CN" sz="2000" dirty="0">
                <a:latin typeface="楷体" panose="02010609060101010101" pitchFamily="49" charset="-122"/>
                <a:ea typeface="楷体" panose="02010609060101010101" pitchFamily="49" charset="-122"/>
                <a:sym typeface="+mn-ea"/>
              </a:rPr>
              <a:t>1</a:t>
            </a:r>
            <a:r>
              <a:rPr lang="zh-CN" altLang="en-US" sz="2000" dirty="0">
                <a:latin typeface="楷体" panose="02010609060101010101" pitchFamily="49" charset="-122"/>
                <a:ea typeface="楷体" panose="02010609060101010101" pitchFamily="49" charset="-122"/>
                <a:sym typeface="+mn-ea"/>
              </a:rPr>
              <a:t>、三个悬挂支架安装二台悬吊平台，悬吊平台上无安全钢丝绳，并使单个悬挂支架荷载增加</a:t>
            </a:r>
            <a:r>
              <a:rPr lang="en-US" altLang="zh-CN" sz="2000" dirty="0">
                <a:latin typeface="楷体" panose="02010609060101010101" pitchFamily="49" charset="-122"/>
                <a:ea typeface="楷体" panose="02010609060101010101" pitchFamily="49" charset="-122"/>
                <a:sym typeface="+mn-ea"/>
              </a:rPr>
              <a:t>1/2</a:t>
            </a:r>
            <a:r>
              <a:rPr lang="zh-CN" altLang="en-US" sz="2000" dirty="0">
                <a:latin typeface="楷体" panose="02010609060101010101" pitchFamily="49" charset="-122"/>
                <a:ea typeface="楷体" panose="02010609060101010101" pitchFamily="49" charset="-122"/>
                <a:sym typeface="+mn-ea"/>
              </a:rPr>
              <a:t>。</a:t>
            </a:r>
            <a:endParaRPr lang="zh-CN" altLang="en-US" sz="2000" dirty="0">
              <a:latin typeface="楷体" panose="02010609060101010101" pitchFamily="49" charset="-122"/>
              <a:ea typeface="楷体" panose="02010609060101010101" pitchFamily="49" charset="-122"/>
            </a:endParaRPr>
          </a:p>
          <a:p>
            <a:pPr marL="0" indent="0" eaLnBrk="1" latinLnBrk="0" hangingPunct="1">
              <a:lnSpc>
                <a:spcPct val="150000"/>
              </a:lnSpc>
            </a:pPr>
            <a:r>
              <a:rPr lang="en-US" altLang="zh-CN" sz="2000" dirty="0">
                <a:latin typeface="楷体" panose="02010609060101010101" pitchFamily="49" charset="-122"/>
                <a:ea typeface="楷体" panose="02010609060101010101" pitchFamily="49" charset="-122"/>
                <a:sym typeface="+mn-ea"/>
              </a:rPr>
              <a:t>2</a:t>
            </a:r>
            <a:r>
              <a:rPr lang="zh-CN" altLang="en-US" sz="2000" dirty="0">
                <a:latin typeface="楷体" panose="02010609060101010101" pitchFamily="49" charset="-122"/>
                <a:ea typeface="楷体" panose="02010609060101010101" pitchFamily="49" charset="-122"/>
                <a:sym typeface="+mn-ea"/>
              </a:rPr>
              <a:t>、支架连接钢板选用预埋件，连接螺杆直径小，单</a:t>
            </a:r>
            <a:r>
              <a:rPr lang="zh-CN" altLang="en-US" sz="2000" dirty="0">
                <a:latin typeface="楷体" panose="02010609060101010101" pitchFamily="49" charset="-122"/>
                <a:ea typeface="楷体" panose="02010609060101010101" pitchFamily="49" charset="-122"/>
                <a:sym typeface="宋体" panose="02010600030101010101" pitchFamily="2" charset="-122"/>
              </a:rPr>
              <a:t>螺母固定，宜松动。</a:t>
            </a:r>
            <a:endParaRPr lang="zh-CN" altLang="en-US" sz="2000" dirty="0">
              <a:latin typeface="楷体" panose="02010609060101010101" pitchFamily="49" charset="-122"/>
              <a:ea typeface="楷体" panose="02010609060101010101" pitchFamily="49" charset="-122"/>
              <a:sym typeface="+mn-ea"/>
            </a:endParaRPr>
          </a:p>
          <a:p>
            <a:pPr marL="0" indent="0" eaLnBrk="1" latinLnBrk="0" hangingPunct="1">
              <a:lnSpc>
                <a:spcPct val="150000"/>
              </a:lnSpc>
            </a:pPr>
            <a:r>
              <a:rPr lang="en-US" altLang="zh-CN" sz="2000" dirty="0">
                <a:latin typeface="楷体" panose="02010609060101010101" pitchFamily="49" charset="-122"/>
                <a:ea typeface="楷体" panose="02010609060101010101" pitchFamily="49" charset="-122"/>
                <a:sym typeface="宋体" panose="02010600030101010101" pitchFamily="2" charset="-122"/>
              </a:rPr>
              <a:t>3</a:t>
            </a:r>
            <a:r>
              <a:rPr lang="zh-CN" altLang="en-US" sz="2000" dirty="0">
                <a:latin typeface="楷体" panose="02010609060101010101" pitchFamily="49" charset="-122"/>
                <a:ea typeface="楷体" panose="02010609060101010101" pitchFamily="49" charset="-122"/>
                <a:sym typeface="宋体" panose="02010600030101010101" pitchFamily="2" charset="-122"/>
              </a:rPr>
              <a:t>、连接螺杆松动（又未检查），引起悬挂支架失稳，支架后倾，前部横梁砸在建筑物钢结构上，悬吊平台一端瞬间下落，产生数倍冲击荷载，导致工作钢丝绳断裂，悬吊平台垂直悬挂空中。</a:t>
            </a:r>
            <a:endParaRPr lang="zh-CN" altLang="en-US" sz="2000" dirty="0">
              <a:latin typeface="楷体" panose="02010609060101010101" pitchFamily="49" charset="-122"/>
              <a:ea typeface="楷体" panose="02010609060101010101" pitchFamily="49" charset="-122"/>
              <a:sym typeface="宋体" panose="02010600030101010101" pitchFamily="2" charset="-122"/>
            </a:endParaRPr>
          </a:p>
          <a:p>
            <a:pPr marL="0" indent="0" eaLnBrk="1" latinLnBrk="0" hangingPunct="1">
              <a:lnSpc>
                <a:spcPct val="150000"/>
              </a:lnSpc>
            </a:pPr>
            <a:endParaRPr lang="zh-CN" altLang="en-US" sz="2000" b="1" dirty="0">
              <a:latin typeface="楷体" panose="02010609060101010101" pitchFamily="49" charset="-122"/>
              <a:ea typeface="楷体" panose="02010609060101010101" pitchFamily="49" charset="-122"/>
              <a:sym typeface="Arial" panose="020B0604020202020204" pitchFamily="34" charset="0"/>
            </a:endParaRPr>
          </a:p>
        </p:txBody>
      </p:sp>
      <p:pic>
        <p:nvPicPr>
          <p:cNvPr id="31746" name="图片 10" descr="F:\欧美金融城事故\IMG_5548.JPG"/>
          <p:cNvPicPr>
            <a:picLocks noChangeAspect="1"/>
          </p:cNvPicPr>
          <p:nvPr/>
        </p:nvPicPr>
        <p:blipFill>
          <a:blip r:embed="rId1"/>
          <a:stretch>
            <a:fillRect/>
          </a:stretch>
        </p:blipFill>
        <p:spPr>
          <a:xfrm>
            <a:off x="265430" y="6268720"/>
            <a:ext cx="3147695" cy="2360295"/>
          </a:xfrm>
          <a:prstGeom prst="rect">
            <a:avLst/>
          </a:prstGeom>
          <a:noFill/>
          <a:ln w="9525">
            <a:noFill/>
          </a:ln>
        </p:spPr>
      </p:pic>
      <p:pic>
        <p:nvPicPr>
          <p:cNvPr id="34819" name="图片 11" descr="IMG_5557"/>
          <p:cNvPicPr>
            <a:picLocks noChangeAspect="1"/>
          </p:cNvPicPr>
          <p:nvPr/>
        </p:nvPicPr>
        <p:blipFill>
          <a:blip r:embed="rId2"/>
          <a:stretch>
            <a:fillRect/>
          </a:stretch>
        </p:blipFill>
        <p:spPr>
          <a:xfrm>
            <a:off x="4297680" y="6268720"/>
            <a:ext cx="3096895" cy="2322830"/>
          </a:xfrm>
          <a:prstGeom prst="rect">
            <a:avLst/>
          </a:prstGeom>
          <a:noFill/>
          <a:ln w="9525">
            <a:noFill/>
          </a:ln>
        </p:spPr>
      </p:pic>
      <p:pic>
        <p:nvPicPr>
          <p:cNvPr id="33795" name="图片 5" descr="F:\欧美金融城事故\IMG_5604.JPG"/>
          <p:cNvPicPr>
            <a:picLocks noChangeAspect="1"/>
          </p:cNvPicPr>
          <p:nvPr/>
        </p:nvPicPr>
        <p:blipFill>
          <a:blip r:embed="rId3"/>
          <a:stretch>
            <a:fillRect/>
          </a:stretch>
        </p:blipFill>
        <p:spPr>
          <a:xfrm>
            <a:off x="8329930" y="6298565"/>
            <a:ext cx="3058160" cy="2292985"/>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21285" y="773430"/>
            <a:ext cx="11323955" cy="1106805"/>
          </a:xfrm>
          <a:prstGeom prst="rect">
            <a:avLst/>
          </a:prstGeom>
          <a:noFill/>
        </p:spPr>
        <p:txBody>
          <a:bodyPr wrap="square" rtlCol="0" anchor="t">
            <a:spAutoFit/>
          </a:bodyPr>
          <a:p>
            <a:pPr>
              <a:lnSpc>
                <a:spcPct val="150000"/>
              </a:lnSpc>
            </a:pPr>
            <a:r>
              <a:rPr lang="zh-CN" altLang="en-US" sz="2400" b="1" dirty="0">
                <a:solidFill>
                  <a:srgbClr val="FF0000"/>
                </a:solidFill>
                <a:latin typeface="楷体" panose="02010609060101010101" pitchFamily="49" charset="-122"/>
                <a:ea typeface="楷体" panose="02010609060101010101" pitchFamily="49" charset="-122"/>
                <a:sym typeface="宋体" panose="02010600030101010101" pitchFamily="2" charset="-122"/>
              </a:rPr>
              <a:t>要点八：</a:t>
            </a:r>
            <a:r>
              <a:rPr lang="en-US" altLang="zh-CN" sz="2400" b="1" dirty="0">
                <a:solidFill>
                  <a:srgbClr val="FF0000"/>
                </a:solidFill>
                <a:latin typeface="楷体" panose="02010609060101010101" pitchFamily="49" charset="-122"/>
                <a:ea typeface="楷体" panose="02010609060101010101" pitchFamily="49" charset="-122"/>
                <a:sym typeface="宋体" panose="02010600030101010101" pitchFamily="2" charset="-122"/>
              </a:rPr>
              <a:t>  </a:t>
            </a:r>
            <a:r>
              <a:rPr lang="zh-CN" altLang="en-US" sz="2400" b="1" dirty="0">
                <a:latin typeface="楷体" panose="02010609060101010101" pitchFamily="49" charset="-122"/>
                <a:ea typeface="楷体" panose="02010609060101010101" pitchFamily="49" charset="-122"/>
                <a:sym typeface="宋体" panose="02010600030101010101" pitchFamily="2" charset="-122"/>
              </a:rPr>
              <a:t>吊篮检查维护管理</a:t>
            </a:r>
            <a:endParaRPr lang="zh-CN" altLang="en-US" sz="2400" b="1" dirty="0">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en-US" altLang="zh-CN" sz="2000" dirty="0">
                <a:latin typeface="楷体" panose="02010609060101010101" pitchFamily="49" charset="-122"/>
                <a:ea typeface="楷体" panose="02010609060101010101" pitchFamily="49" charset="-122"/>
                <a:sym typeface="宋体" panose="02010600030101010101" pitchFamily="2" charset="-122"/>
              </a:rPr>
              <a:t>      </a:t>
            </a:r>
            <a:r>
              <a:rPr lang="zh-CN" altLang="en-US" sz="2000" dirty="0">
                <a:latin typeface="楷体" panose="02010609060101010101" pitchFamily="49" charset="-122"/>
                <a:ea typeface="楷体" panose="02010609060101010101" pitchFamily="49" charset="-122"/>
                <a:sym typeface="宋体" panose="02010600030101010101" pitchFamily="2" charset="-122"/>
              </a:rPr>
              <a:t>要加强和完善吊篮使用过程的日常、月度检查和巡查，发现问题应及时处理。</a:t>
            </a:r>
            <a:endParaRPr lang="zh-CN" altLang="en-US" sz="2000" dirty="0">
              <a:latin typeface="楷体" panose="02010609060101010101" pitchFamily="49" charset="-122"/>
              <a:ea typeface="楷体" panose="02010609060101010101" pitchFamily="49" charset="-122"/>
              <a:sym typeface="宋体" panose="02010600030101010101" pitchFamily="2" charset="-122"/>
            </a:endParaRPr>
          </a:p>
        </p:txBody>
      </p:sp>
      <p:sp>
        <p:nvSpPr>
          <p:cNvPr id="2" name="文本框 1"/>
          <p:cNvSpPr txBox="1"/>
          <p:nvPr/>
        </p:nvSpPr>
        <p:spPr>
          <a:xfrm>
            <a:off x="193675" y="2286000"/>
            <a:ext cx="9385935" cy="368935"/>
          </a:xfrm>
          <a:prstGeom prst="rect">
            <a:avLst/>
          </a:prstGeom>
          <a:noFill/>
        </p:spPr>
        <p:txBody>
          <a:bodyPr wrap="square" rtlCol="0" anchor="t">
            <a:spAutoFit/>
          </a:bodyPr>
          <a:p>
            <a:pPr>
              <a:lnSpc>
                <a:spcPts val="2165"/>
              </a:lnSpc>
            </a:pPr>
            <a:r>
              <a:rPr lang="zh-CN" altLang="en-US" sz="2400" b="1" dirty="0">
                <a:solidFill>
                  <a:srgbClr val="FF0000"/>
                </a:solidFill>
                <a:latin typeface="楷体" panose="02010609060101010101" pitchFamily="49" charset="-122"/>
                <a:ea typeface="楷体" panose="02010609060101010101" pitchFamily="49" charset="-122"/>
                <a:sym typeface="宋体" panose="02010600030101010101" pitchFamily="2" charset="-122"/>
              </a:rPr>
              <a:t>案例</a:t>
            </a:r>
            <a:r>
              <a:rPr lang="en-US" altLang="zh-CN" sz="2400" b="1" dirty="0">
                <a:solidFill>
                  <a:srgbClr val="FF0000"/>
                </a:solidFill>
                <a:latin typeface="楷体" panose="02010609060101010101" pitchFamily="49" charset="-122"/>
                <a:ea typeface="楷体" panose="02010609060101010101" pitchFamily="49" charset="-122"/>
                <a:sym typeface="宋体" panose="02010600030101010101" pitchFamily="2" charset="-122"/>
              </a:rPr>
              <a:t>:</a:t>
            </a:r>
            <a:r>
              <a:rPr lang="zh-CN" altLang="en-US" sz="2400" b="1" dirty="0">
                <a:solidFill>
                  <a:srgbClr val="FF0000"/>
                </a:solidFill>
                <a:latin typeface="楷体" panose="02010609060101010101" pitchFamily="49" charset="-122"/>
                <a:ea typeface="楷体" panose="02010609060101010101" pitchFamily="49" charset="-122"/>
                <a:sym typeface="宋体" panose="02010600030101010101" pitchFamily="2" charset="-122"/>
              </a:rPr>
              <a:t>　　</a:t>
            </a:r>
            <a:r>
              <a:rPr lang="zh-CN" altLang="en-US" sz="2400" b="1" dirty="0">
                <a:latin typeface="楷体" panose="02010609060101010101" pitchFamily="49" charset="-122"/>
                <a:ea typeface="楷体" panose="02010609060101010101" pitchFamily="49" charset="-122"/>
                <a:sym typeface="宋体" panose="02010600030101010101" pitchFamily="2" charset="-122"/>
              </a:rPr>
              <a:t>吊篮提升机减速箱缺油导致悬吊平台坠落</a:t>
            </a:r>
            <a:endParaRPr lang="zh-CN" altLang="en-US" sz="2400" b="1" dirty="0">
              <a:latin typeface="楷体" panose="02010609060101010101" pitchFamily="49" charset="-122"/>
              <a:ea typeface="楷体" panose="02010609060101010101" pitchFamily="49" charset="-122"/>
              <a:sym typeface="宋体" panose="02010600030101010101" pitchFamily="2" charset="-122"/>
            </a:endParaRPr>
          </a:p>
        </p:txBody>
      </p:sp>
      <p:sp>
        <p:nvSpPr>
          <p:cNvPr id="3" name="文本框 2"/>
          <p:cNvSpPr txBox="1"/>
          <p:nvPr/>
        </p:nvSpPr>
        <p:spPr>
          <a:xfrm>
            <a:off x="337820" y="2654935"/>
            <a:ext cx="11514455" cy="3876675"/>
          </a:xfrm>
          <a:prstGeom prst="rect">
            <a:avLst/>
          </a:prstGeom>
          <a:noFill/>
        </p:spPr>
        <p:txBody>
          <a:bodyPr wrap="square" rtlCol="0" anchor="t">
            <a:spAutoFit/>
          </a:bodyPr>
          <a:p>
            <a:pPr>
              <a:lnSpc>
                <a:spcPct val="150000"/>
              </a:lnSpc>
            </a:pPr>
            <a:r>
              <a:rPr lang="en-US" altLang="zh-CN" sz="2400" dirty="0">
                <a:latin typeface="楷体" panose="02010609060101010101" pitchFamily="49" charset="-122"/>
                <a:ea typeface="楷体" panose="02010609060101010101" pitchFamily="49" charset="-122"/>
                <a:sym typeface="宋体" panose="02010600030101010101" pitchFamily="2" charset="-122"/>
              </a:rPr>
              <a:t>    </a:t>
            </a:r>
            <a:r>
              <a:rPr lang="zh-CN" altLang="en-US" sz="2000" dirty="0">
                <a:latin typeface="楷体" panose="02010609060101010101" pitchFamily="49" charset="-122"/>
                <a:ea typeface="楷体" panose="02010609060101010101" pitchFamily="49" charset="-122"/>
                <a:sym typeface="宋体" panose="02010600030101010101" pitchFamily="2" charset="-122"/>
              </a:rPr>
              <a:t>杭州某农贸市场工地一台高处作业吊篮，施工中悬吊平台右端突然发生倾斜、下坠，导致左端架体断裂，</a:t>
            </a:r>
            <a:r>
              <a:rPr lang="en-US" altLang="zh-CN" sz="2000" dirty="0">
                <a:latin typeface="楷体" panose="02010609060101010101" pitchFamily="49" charset="-122"/>
                <a:ea typeface="楷体" panose="02010609060101010101" pitchFamily="49" charset="-122"/>
                <a:sym typeface="宋体" panose="02010600030101010101" pitchFamily="2" charset="-122"/>
              </a:rPr>
              <a:t>5</a:t>
            </a:r>
            <a:r>
              <a:rPr lang="zh-CN" altLang="en-US" sz="2000" dirty="0">
                <a:latin typeface="楷体" panose="02010609060101010101" pitchFamily="49" charset="-122"/>
                <a:ea typeface="楷体" panose="02010609060101010101" pitchFamily="49" charset="-122"/>
                <a:sym typeface="宋体" panose="02010600030101010101" pitchFamily="2" charset="-122"/>
              </a:rPr>
              <a:t>名作业人员从高空坠落，一人死亡、三人受伤。</a:t>
            </a:r>
            <a:endParaRPr lang="zh-CN" altLang="en-US" sz="2000" dirty="0">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zh-CN" altLang="en-US" sz="2000" dirty="0">
                <a:latin typeface="楷体" panose="02010609060101010101" pitchFamily="49" charset="-122"/>
                <a:ea typeface="楷体" panose="02010609060101010101" pitchFamily="49" charset="-122"/>
                <a:sym typeface="宋体" panose="02010600030101010101" pitchFamily="2" charset="-122"/>
              </a:rPr>
              <a:t> </a:t>
            </a:r>
            <a:r>
              <a:rPr lang="zh-CN" altLang="en-US" sz="2000" b="1" dirty="0">
                <a:latin typeface="楷体" panose="02010609060101010101" pitchFamily="49" charset="-122"/>
                <a:ea typeface="楷体" panose="02010609060101010101" pitchFamily="49" charset="-122"/>
                <a:sym typeface="宋体" panose="02010600030101010101" pitchFamily="2" charset="-122"/>
              </a:rPr>
              <a:t>事故原因分析</a:t>
            </a:r>
            <a:endParaRPr lang="zh-CN" altLang="en-US" sz="2000" b="1" dirty="0">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en-US" altLang="zh-CN" sz="2000" dirty="0">
                <a:latin typeface="楷体" panose="02010609060101010101" pitchFamily="49" charset="-122"/>
                <a:ea typeface="楷体" panose="02010609060101010101" pitchFamily="49" charset="-122"/>
                <a:sym typeface="宋体" panose="02010600030101010101" pitchFamily="2" charset="-122"/>
              </a:rPr>
              <a:t>1</a:t>
            </a:r>
            <a:r>
              <a:rPr lang="zh-CN" altLang="en-US" sz="2000" dirty="0">
                <a:latin typeface="楷体" panose="02010609060101010101" pitchFamily="49" charset="-122"/>
                <a:ea typeface="楷体" panose="02010609060101010101" pitchFamily="49" charset="-122"/>
                <a:sym typeface="宋体" panose="02010600030101010101" pitchFamily="2" charset="-122"/>
              </a:rPr>
              <a:t>、对提升机未作定期检查，未定期更换减速箱润滑油；减速箱内没有润滑油，蜗轮蜗杆干磨擦，啮合齿磨平是导致悬吊平台单侧下滑坠落的起因。</a:t>
            </a:r>
            <a:endParaRPr lang="zh-CN" altLang="en-US" sz="2000" dirty="0">
              <a:latin typeface="楷体" panose="02010609060101010101" pitchFamily="49" charset="-122"/>
              <a:ea typeface="楷体" panose="02010609060101010101" pitchFamily="49" charset="-122"/>
            </a:endParaRPr>
          </a:p>
          <a:p>
            <a:pPr>
              <a:lnSpc>
                <a:spcPct val="150000"/>
              </a:lnSpc>
            </a:pPr>
            <a:r>
              <a:rPr lang="en-US" altLang="zh-CN" sz="2000" dirty="0">
                <a:latin typeface="楷体" panose="02010609060101010101" pitchFamily="49" charset="-122"/>
                <a:ea typeface="楷体" panose="02010609060101010101" pitchFamily="49" charset="-122"/>
                <a:sym typeface="宋体" panose="02010600030101010101" pitchFamily="2" charset="-122"/>
              </a:rPr>
              <a:t>2</a:t>
            </a:r>
            <a:r>
              <a:rPr lang="zh-CN" altLang="en-US" sz="2000" dirty="0">
                <a:latin typeface="楷体" panose="02010609060101010101" pitchFamily="49" charset="-122"/>
                <a:ea typeface="楷体" panose="02010609060101010101" pitchFamily="49" charset="-122"/>
                <a:sym typeface="宋体" panose="02010600030101010101" pitchFamily="2" charset="-122"/>
              </a:rPr>
              <a:t>、悬吊平台右端下坠瞬间产生的附加弯矩是导致左端提升架折断的主要原因。</a:t>
            </a:r>
            <a:endParaRPr lang="zh-CN" altLang="en-US" sz="2000" dirty="0">
              <a:latin typeface="楷体" panose="02010609060101010101" pitchFamily="49" charset="-122"/>
              <a:ea typeface="楷体" panose="02010609060101010101" pitchFamily="49" charset="-122"/>
            </a:endParaRPr>
          </a:p>
          <a:p>
            <a:pPr>
              <a:lnSpc>
                <a:spcPct val="150000"/>
              </a:lnSpc>
            </a:pPr>
            <a:r>
              <a:rPr lang="en-US" altLang="zh-CN" sz="2000" dirty="0">
                <a:latin typeface="楷体" panose="02010609060101010101" pitchFamily="49" charset="-122"/>
                <a:ea typeface="楷体" panose="02010609060101010101" pitchFamily="49" charset="-122"/>
                <a:sym typeface="宋体" panose="02010600030101010101" pitchFamily="2" charset="-122"/>
              </a:rPr>
              <a:t>3</a:t>
            </a:r>
            <a:r>
              <a:rPr lang="zh-CN" altLang="en-US" sz="2000" dirty="0">
                <a:latin typeface="楷体" panose="02010609060101010101" pitchFamily="49" charset="-122"/>
                <a:ea typeface="楷体" panose="02010609060101010101" pitchFamily="49" charset="-122"/>
                <a:sym typeface="宋体" panose="02010600030101010101" pitchFamily="2" charset="-122"/>
              </a:rPr>
              <a:t>、作业人员违章操作、不按规定系安全带。</a:t>
            </a:r>
            <a:endParaRPr lang="zh-CN" altLang="en-US" sz="2000" b="1" dirty="0">
              <a:latin typeface="楷体" panose="02010609060101010101" pitchFamily="49" charset="-122"/>
              <a:ea typeface="楷体" panose="02010609060101010101" pitchFamily="49" charset="-122"/>
            </a:endParaRPr>
          </a:p>
          <a:p>
            <a:pPr>
              <a:lnSpc>
                <a:spcPct val="150000"/>
              </a:lnSpc>
            </a:pPr>
            <a:endParaRPr lang="zh-CN" altLang="en-US" sz="2000" dirty="0">
              <a:latin typeface="楷体" panose="02010609060101010101" pitchFamily="49" charset="-122"/>
              <a:ea typeface="楷体" panose="02010609060101010101" pitchFamily="49" charset="-122"/>
              <a:sym typeface="宋体" panose="02010600030101010101" pitchFamily="2" charset="-122"/>
            </a:endParaRPr>
          </a:p>
        </p:txBody>
      </p:sp>
      <p:pic>
        <p:nvPicPr>
          <p:cNvPr id="25602" name="图片 19459" descr="CIMG0625"/>
          <p:cNvPicPr>
            <a:picLocks noChangeAspect="1"/>
          </p:cNvPicPr>
          <p:nvPr/>
        </p:nvPicPr>
        <p:blipFill>
          <a:blip r:embed="rId1"/>
          <a:stretch>
            <a:fillRect/>
          </a:stretch>
        </p:blipFill>
        <p:spPr>
          <a:xfrm>
            <a:off x="1633220" y="6189980"/>
            <a:ext cx="3138170" cy="2348865"/>
          </a:xfrm>
          <a:prstGeom prst="rect">
            <a:avLst/>
          </a:prstGeom>
          <a:noFill/>
          <a:ln w="9525">
            <a:noFill/>
          </a:ln>
        </p:spPr>
      </p:pic>
      <p:pic>
        <p:nvPicPr>
          <p:cNvPr id="25603" name="图片 19463" descr="IMG_0222"/>
          <p:cNvPicPr>
            <a:picLocks noChangeAspect="1"/>
          </p:cNvPicPr>
          <p:nvPr/>
        </p:nvPicPr>
        <p:blipFill>
          <a:blip r:embed="rId2"/>
          <a:srcRect l="8583" t="22618" r="12421" b="17642"/>
          <a:stretch>
            <a:fillRect/>
          </a:stretch>
        </p:blipFill>
        <p:spPr>
          <a:xfrm>
            <a:off x="7626985" y="6246495"/>
            <a:ext cx="2428875" cy="234950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88925" y="2717800"/>
            <a:ext cx="11652885" cy="2030095"/>
          </a:xfrm>
          <a:prstGeom prst="rect">
            <a:avLst/>
          </a:prstGeom>
          <a:noFill/>
        </p:spPr>
        <p:txBody>
          <a:bodyPr wrap="square" rtlCol="0" anchor="t">
            <a:spAutoFit/>
          </a:bodyPr>
          <a:p>
            <a:pPr marR="0" defTabSz="914400" eaLnBrk="0" hangingPunct="0">
              <a:lnSpc>
                <a:spcPct val="150000"/>
              </a:lnSpc>
              <a:buClrTx/>
              <a:buSzTx/>
              <a:buFontTx/>
              <a:buNone/>
              <a:defRPr/>
            </a:pPr>
            <a:r>
              <a:rPr lang="en-US" altLang="zh-CN" sz="2400" noProof="0" dirty="0">
                <a:solidFill>
                  <a:schemeClr val="accent4"/>
                </a:solidFill>
                <a:latin typeface="楷体" panose="02010609060101010101" pitchFamily="49" charset="-122"/>
                <a:ea typeface="楷体" panose="02010609060101010101" pitchFamily="49" charset="-122"/>
                <a:sym typeface="+mn-ea"/>
              </a:rPr>
              <a:t> </a:t>
            </a:r>
            <a:r>
              <a:rPr lang="zh-CN" altLang="en-US" sz="2400" noProof="0" dirty="0">
                <a:solidFill>
                  <a:srgbClr val="FF0000"/>
                </a:solidFill>
                <a:latin typeface="楷体" panose="02010609060101010101" pitchFamily="49" charset="-122"/>
                <a:ea typeface="楷体" panose="02010609060101010101" pitchFamily="49" charset="-122"/>
                <a:sym typeface="+mn-ea"/>
              </a:rPr>
              <a:t>案例</a:t>
            </a:r>
            <a:r>
              <a:rPr lang="en-US" altLang="zh-CN" sz="2400" noProof="0" dirty="0">
                <a:solidFill>
                  <a:srgbClr val="FF0000"/>
                </a:solidFill>
                <a:latin typeface="楷体" panose="02010609060101010101" pitchFamily="49" charset="-122"/>
                <a:ea typeface="楷体" panose="02010609060101010101" pitchFamily="49" charset="-122"/>
                <a:sym typeface="+mn-ea"/>
              </a:rPr>
              <a:t> </a:t>
            </a:r>
            <a:r>
              <a:rPr lang="en-US" altLang="zh-CN" sz="2000" noProof="0" dirty="0">
                <a:solidFill>
                  <a:srgbClr val="FF0000"/>
                </a:solidFill>
                <a:latin typeface="楷体" panose="02010609060101010101" pitchFamily="49" charset="-122"/>
                <a:ea typeface="楷体" panose="02010609060101010101" pitchFamily="49" charset="-122"/>
                <a:sym typeface="+mn-ea"/>
              </a:rPr>
              <a:t>  </a:t>
            </a:r>
            <a:r>
              <a:rPr lang="en-US" altLang="zh-CN" sz="2000" noProof="0" dirty="0">
                <a:solidFill>
                  <a:schemeClr val="accent4"/>
                </a:solidFill>
                <a:latin typeface="楷体" panose="02010609060101010101" pitchFamily="49" charset="-122"/>
                <a:ea typeface="楷体" panose="02010609060101010101" pitchFamily="49" charset="-122"/>
                <a:sym typeface="+mn-ea"/>
              </a:rPr>
              <a:t> </a:t>
            </a:r>
            <a:r>
              <a:rPr lang="zh-CN" altLang="en-US" sz="2000" noProof="0" dirty="0">
                <a:solidFill>
                  <a:schemeClr val="tx1"/>
                </a:solidFill>
                <a:latin typeface="楷体" panose="02010609060101010101" pitchFamily="49" charset="-122"/>
                <a:ea typeface="楷体" panose="02010609060101010101" pitchFamily="49" charset="-122"/>
                <a:sym typeface="+mn-ea"/>
              </a:rPr>
              <a:t>某工地，在建工程屋面有结构架，悬挂机构加高搭设。吊篮移位安装后，未经工序检查和三方验收，就开始使用。</a:t>
            </a:r>
            <a:r>
              <a:rPr lang="zh-CN" altLang="en-US" sz="2000" noProof="0" dirty="0">
                <a:latin typeface="楷体" panose="02010609060101010101" pitchFamily="49" charset="-122"/>
                <a:ea typeface="楷体" panose="02010609060101010101" pitchFamily="49" charset="-122"/>
                <a:sym typeface="+mn-ea"/>
              </a:rPr>
              <a:t>当吊篮上升到</a:t>
            </a:r>
            <a:r>
              <a:rPr lang="en-US" altLang="zh-CN" sz="2000" noProof="0" dirty="0">
                <a:latin typeface="楷体" panose="02010609060101010101" pitchFamily="49" charset="-122"/>
                <a:ea typeface="楷体" panose="02010609060101010101" pitchFamily="49" charset="-122"/>
                <a:sym typeface="+mn-ea"/>
              </a:rPr>
              <a:t>60</a:t>
            </a:r>
            <a:r>
              <a:rPr lang="zh-CN" altLang="en-US" sz="2000" noProof="0" dirty="0">
                <a:latin typeface="楷体" panose="02010609060101010101" pitchFamily="49" charset="-122"/>
                <a:ea typeface="楷体" panose="02010609060101010101" pitchFamily="49" charset="-122"/>
                <a:sym typeface="+mn-ea"/>
              </a:rPr>
              <a:t>米高度时，左侧后支架脱（拉）出，左侧提升钢丝绳突然失去悬挂功能，平台一侧坠落，另一侧在冲击力作用下栏杆断裂平台脱落坠地，</a:t>
            </a:r>
            <a:r>
              <a:rPr lang="en-US" altLang="zh-CN" sz="2000" noProof="0" dirty="0">
                <a:latin typeface="楷体" panose="02010609060101010101" pitchFamily="49" charset="-122"/>
                <a:ea typeface="楷体" panose="02010609060101010101" pitchFamily="49" charset="-122"/>
                <a:sym typeface="+mn-ea"/>
              </a:rPr>
              <a:t>2</a:t>
            </a:r>
            <a:r>
              <a:rPr lang="zh-CN" altLang="en-US" sz="2000" noProof="0" dirty="0">
                <a:latin typeface="楷体" panose="02010609060101010101" pitchFamily="49" charset="-122"/>
                <a:ea typeface="楷体" panose="02010609060101010101" pitchFamily="49" charset="-122"/>
                <a:sym typeface="+mn-ea"/>
              </a:rPr>
              <a:t>人死亡。</a:t>
            </a:r>
            <a:r>
              <a:rPr lang="en-US" altLang="zh-CN" sz="2000" noProof="0" dirty="0">
                <a:latin typeface="楷体" panose="02010609060101010101" pitchFamily="49" charset="-122"/>
                <a:ea typeface="楷体" panose="02010609060101010101" pitchFamily="49" charset="-122"/>
                <a:sym typeface="+mn-ea"/>
              </a:rPr>
              <a:t>    </a:t>
            </a:r>
            <a:endParaRPr lang="en-US" altLang="zh-CN" sz="2000" noProof="0" dirty="0">
              <a:latin typeface="楷体" panose="02010609060101010101" pitchFamily="49" charset="-122"/>
              <a:ea typeface="楷体" panose="02010609060101010101" pitchFamily="49" charset="-122"/>
              <a:sym typeface="+mn-ea"/>
            </a:endParaRPr>
          </a:p>
          <a:p>
            <a:pPr marR="0" defTabSz="914400" eaLnBrk="0" hangingPunct="0">
              <a:lnSpc>
                <a:spcPct val="150000"/>
              </a:lnSpc>
              <a:buClrTx/>
              <a:buSzTx/>
              <a:buFontTx/>
              <a:buNone/>
              <a:defRPr/>
            </a:pPr>
            <a:r>
              <a:rPr kumimoji="0" lang="en-US" altLang="zh-CN" sz="2000" b="1" kern="1200" cap="none" spc="0" normalizeH="0" baseline="0" noProof="0" dirty="0">
                <a:solidFill>
                  <a:schemeClr val="tx1"/>
                </a:solidFill>
                <a:latin typeface="楷体" panose="02010609060101010101" pitchFamily="49" charset="-122"/>
                <a:ea typeface="楷体" panose="02010609060101010101" pitchFamily="49" charset="-122"/>
                <a:cs typeface="+mn-cs"/>
                <a:sym typeface="+mn-ea"/>
              </a:rPr>
              <a:t>  </a:t>
            </a:r>
            <a:r>
              <a:rPr kumimoji="0" lang="zh-CN" altLang="en-US" sz="2000" b="1" kern="1200" cap="none" spc="0" normalizeH="0" baseline="0" noProof="0" dirty="0">
                <a:solidFill>
                  <a:schemeClr val="tx1"/>
                </a:solidFill>
                <a:latin typeface="楷体" panose="02010609060101010101" pitchFamily="49" charset="-122"/>
                <a:ea typeface="楷体" panose="02010609060101010101" pitchFamily="49" charset="-122"/>
                <a:cs typeface="+mn-cs"/>
                <a:sym typeface="+mn-ea"/>
              </a:rPr>
              <a:t>事故原因</a:t>
            </a:r>
            <a:r>
              <a:rPr kumimoji="0" lang="zh-CN" altLang="en-US" sz="2000" kern="1200" cap="none" spc="0" normalizeH="0" baseline="0" noProof="0" dirty="0">
                <a:solidFill>
                  <a:schemeClr val="tx1"/>
                </a:solidFill>
                <a:latin typeface="楷体" panose="02010609060101010101" pitchFamily="49" charset="-122"/>
                <a:ea typeface="楷体" panose="02010609060101010101" pitchFamily="49" charset="-122"/>
                <a:cs typeface="+mn-cs"/>
                <a:sym typeface="+mn-ea"/>
              </a:rPr>
              <a:t>：</a:t>
            </a:r>
            <a:r>
              <a:rPr kumimoji="0" lang="en-US" altLang="zh-CN" sz="2000" kern="1200" cap="none" spc="0" normalizeH="0" baseline="0" noProof="0" dirty="0">
                <a:solidFill>
                  <a:schemeClr val="tx1"/>
                </a:solidFill>
                <a:latin typeface="楷体" panose="02010609060101010101" pitchFamily="49" charset="-122"/>
                <a:ea typeface="楷体" panose="02010609060101010101" pitchFamily="49" charset="-122"/>
                <a:cs typeface="+mn-cs"/>
                <a:sym typeface="+mn-ea"/>
              </a:rPr>
              <a:t>1</a:t>
            </a:r>
            <a:r>
              <a:rPr kumimoji="0" lang="zh-CN" altLang="en-US" sz="2000" kern="1200" cap="none" spc="0" normalizeH="0" baseline="0" noProof="0" dirty="0">
                <a:solidFill>
                  <a:schemeClr val="tx1"/>
                </a:solidFill>
                <a:latin typeface="楷体" panose="02010609060101010101" pitchFamily="49" charset="-122"/>
                <a:ea typeface="楷体" panose="02010609060101010101" pitchFamily="49" charset="-122"/>
                <a:cs typeface="+mn-cs"/>
                <a:sym typeface="+mn-ea"/>
              </a:rPr>
              <a:t>、移位后，左</a:t>
            </a:r>
            <a:r>
              <a:rPr lang="zh-CN" altLang="en-US" sz="2000" noProof="0" dirty="0">
                <a:solidFill>
                  <a:schemeClr val="tx1"/>
                </a:solidFill>
                <a:latin typeface="楷体" panose="02010609060101010101" pitchFamily="49" charset="-122"/>
                <a:ea typeface="楷体" panose="02010609060101010101" pitchFamily="49" charset="-122"/>
                <a:sym typeface="+mn-ea"/>
              </a:rPr>
              <a:t>后支架固定螺栓未装。</a:t>
            </a:r>
            <a:r>
              <a:rPr lang="en-US" altLang="zh-CN" sz="2000" noProof="0" dirty="0">
                <a:solidFill>
                  <a:schemeClr val="tx1"/>
                </a:solidFill>
                <a:latin typeface="楷体" panose="02010609060101010101" pitchFamily="49" charset="-122"/>
                <a:ea typeface="楷体" panose="02010609060101010101" pitchFamily="49" charset="-122"/>
                <a:sym typeface="+mn-ea"/>
              </a:rPr>
              <a:t> 2</a:t>
            </a:r>
            <a:r>
              <a:rPr lang="zh-CN" altLang="en-US" sz="2000" noProof="0" dirty="0">
                <a:solidFill>
                  <a:schemeClr val="tx1"/>
                </a:solidFill>
                <a:latin typeface="楷体" panose="02010609060101010101" pitchFamily="49" charset="-122"/>
                <a:ea typeface="楷体" panose="02010609060101010101" pitchFamily="49" charset="-122"/>
                <a:sym typeface="+mn-ea"/>
              </a:rPr>
              <a:t>、</a:t>
            </a:r>
            <a:r>
              <a:rPr lang="zh-CN" altLang="en-US" sz="2000" noProof="0" dirty="0">
                <a:latin typeface="楷体" panose="02010609060101010101" pitchFamily="49" charset="-122"/>
                <a:ea typeface="楷体" panose="02010609060101010101" pitchFamily="49" charset="-122"/>
                <a:sym typeface="+mn-ea"/>
              </a:rPr>
              <a:t>幕墙单位作业人员擅自移位。</a:t>
            </a:r>
            <a:endParaRPr lang="zh-CN" altLang="en-US" sz="2000" noProof="0" dirty="0">
              <a:solidFill>
                <a:schemeClr val="tx1"/>
              </a:solidFill>
              <a:latin typeface="楷体" panose="02010609060101010101" pitchFamily="49" charset="-122"/>
              <a:ea typeface="楷体" panose="02010609060101010101" pitchFamily="49" charset="-122"/>
              <a:sym typeface="+mn-ea"/>
            </a:endParaRPr>
          </a:p>
        </p:txBody>
      </p:sp>
      <p:pic>
        <p:nvPicPr>
          <p:cNvPr id="22529" name="Picture 2" descr="C:\Users\Administrator\Desktop\技术照片\11.jpg"/>
          <p:cNvPicPr>
            <a:picLocks noGrp="1" noChangeAspect="1"/>
          </p:cNvPicPr>
          <p:nvPr>
            <p:ph idx="1"/>
          </p:nvPr>
        </p:nvPicPr>
        <p:blipFill>
          <a:blip r:embed="rId1"/>
          <a:stretch>
            <a:fillRect/>
          </a:stretch>
        </p:blipFill>
        <p:spPr>
          <a:xfrm>
            <a:off x="7106285" y="5093970"/>
            <a:ext cx="3560445" cy="2640965"/>
          </a:xfrm>
        </p:spPr>
      </p:pic>
      <p:pic>
        <p:nvPicPr>
          <p:cNvPr id="22530" name="Picture 2" descr="C:\Users\Administrator\Desktop\技术照片\12.jpg"/>
          <p:cNvPicPr>
            <a:picLocks noChangeAspect="1"/>
          </p:cNvPicPr>
          <p:nvPr/>
        </p:nvPicPr>
        <p:blipFill>
          <a:blip r:embed="rId2"/>
          <a:stretch>
            <a:fillRect/>
          </a:stretch>
        </p:blipFill>
        <p:spPr>
          <a:xfrm>
            <a:off x="1273810" y="4979670"/>
            <a:ext cx="3245485" cy="2713355"/>
          </a:xfrm>
          <a:prstGeom prst="rect">
            <a:avLst/>
          </a:prstGeom>
          <a:noFill/>
          <a:ln w="9525">
            <a:noFill/>
          </a:ln>
        </p:spPr>
      </p:pic>
      <p:sp>
        <p:nvSpPr>
          <p:cNvPr id="3" name="文本框 2"/>
          <p:cNvSpPr txBox="1"/>
          <p:nvPr/>
        </p:nvSpPr>
        <p:spPr>
          <a:xfrm>
            <a:off x="481330" y="917575"/>
            <a:ext cx="11374120" cy="1568450"/>
          </a:xfrm>
          <a:prstGeom prst="rect">
            <a:avLst/>
          </a:prstGeom>
          <a:noFill/>
        </p:spPr>
        <p:txBody>
          <a:bodyPr wrap="square" rtlCol="0" anchor="t">
            <a:spAutoFit/>
          </a:bodyPr>
          <a:p>
            <a:pPr>
              <a:lnSpc>
                <a:spcPct val="150000"/>
              </a:lnSpc>
            </a:pPr>
            <a:r>
              <a:rPr lang="zh-CN" altLang="en-US" sz="2400" b="1" dirty="0">
                <a:solidFill>
                  <a:srgbClr val="FF0000"/>
                </a:solidFill>
                <a:latin typeface="楷体" panose="02010609060101010101" pitchFamily="49" charset="-122"/>
                <a:ea typeface="楷体" panose="02010609060101010101" pitchFamily="49" charset="-122"/>
                <a:sym typeface="宋体" panose="02010600030101010101" pitchFamily="2" charset="-122"/>
              </a:rPr>
              <a:t>要点九：  </a:t>
            </a:r>
            <a:r>
              <a:rPr lang="zh-CN" altLang="en-US" sz="2400" b="1" dirty="0">
                <a:solidFill>
                  <a:schemeClr val="tx1"/>
                </a:solidFill>
                <a:latin typeface="楷体" panose="02010609060101010101" pitchFamily="49" charset="-122"/>
                <a:ea typeface="楷体" panose="02010609060101010101" pitchFamily="49" charset="-122"/>
                <a:sym typeface="宋体" panose="02010600030101010101" pitchFamily="2" charset="-122"/>
              </a:rPr>
              <a:t> </a:t>
            </a:r>
            <a:r>
              <a:rPr lang="zh-CN" altLang="en-US" sz="2400" b="1" dirty="0">
                <a:latin typeface="楷体" panose="02010609060101010101" pitchFamily="49" charset="-122"/>
                <a:ea typeface="楷体" panose="02010609060101010101" pitchFamily="49" charset="-122"/>
                <a:sym typeface="宋体" panose="02010600030101010101" pitchFamily="2" charset="-122"/>
              </a:rPr>
              <a:t>吊篮移位管理 </a:t>
            </a:r>
            <a:endParaRPr lang="en-US" altLang="zh-CN" sz="2400" dirty="0">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en-US" altLang="zh-CN" sz="2000" dirty="0">
                <a:latin typeface="楷体" panose="02010609060101010101" pitchFamily="49" charset="-122"/>
                <a:ea typeface="楷体" panose="02010609060101010101" pitchFamily="49" charset="-122"/>
                <a:sym typeface="宋体" panose="02010600030101010101" pitchFamily="2" charset="-122"/>
              </a:rPr>
              <a:t>    </a:t>
            </a:r>
            <a:r>
              <a:rPr lang="zh-CN" altLang="en-US" sz="2000" dirty="0">
                <a:latin typeface="楷体" panose="02010609060101010101" pitchFamily="49" charset="-122"/>
                <a:ea typeface="楷体" panose="02010609060101010101" pitchFamily="49" charset="-122"/>
                <a:sym typeface="宋体" panose="02010600030101010101" pitchFamily="2" charset="-122"/>
              </a:rPr>
              <a:t>吊篮移位必须有安装单位人员履行，移位完成，安装单位自检合格由总包单位组织三方单位验收，验收后方可</a:t>
            </a:r>
            <a:r>
              <a:rPr lang="zh-CN" altLang="en-US" sz="2000" dirty="0">
                <a:latin typeface="楷体" panose="02010609060101010101" pitchFamily="49" charset="-122"/>
                <a:ea typeface="楷体" panose="02010609060101010101" pitchFamily="49" charset="-122"/>
                <a:sym typeface="+mn-ea"/>
              </a:rPr>
              <a:t>施工。严禁吊篮使用单位擅自移位。</a:t>
            </a:r>
            <a:endParaRPr lang="zh-CN" altLang="en-US" sz="2000" dirty="0">
              <a:latin typeface="楷体" panose="02010609060101010101" pitchFamily="49" charset="-122"/>
              <a:ea typeface="楷体" panose="02010609060101010101" pitchFamily="49" charset="-122"/>
              <a:sym typeface="+mn-ea"/>
            </a:endParaRPr>
          </a:p>
        </p:txBody>
      </p:sp>
      <p:sp>
        <p:nvSpPr>
          <p:cNvPr id="4" name="文本框 3"/>
          <p:cNvSpPr txBox="1"/>
          <p:nvPr/>
        </p:nvSpPr>
        <p:spPr>
          <a:xfrm>
            <a:off x="1282700" y="7758430"/>
            <a:ext cx="3236595" cy="553085"/>
          </a:xfrm>
          <a:prstGeom prst="rect">
            <a:avLst/>
          </a:prstGeom>
          <a:noFill/>
        </p:spPr>
        <p:txBody>
          <a:bodyPr wrap="square" rtlCol="0" anchor="t">
            <a:spAutoFit/>
          </a:bodyPr>
          <a:p>
            <a:pPr marR="0" defTabSz="914400" eaLnBrk="0" hangingPunct="0">
              <a:lnSpc>
                <a:spcPct val="150000"/>
              </a:lnSpc>
              <a:buClrTx/>
              <a:buSzTx/>
              <a:buFontTx/>
              <a:buNone/>
              <a:defRPr/>
            </a:pPr>
            <a:r>
              <a:rPr lang="zh-CN" altLang="en-US" sz="2000" noProof="0" dirty="0">
                <a:latin typeface="楷体" panose="02010609060101010101" pitchFamily="49" charset="-122"/>
                <a:ea typeface="楷体" panose="02010609060101010101" pitchFamily="49" charset="-122"/>
                <a:sym typeface="+mn-ea"/>
              </a:rPr>
              <a:t>平台栏杆断裂，平台坠落</a:t>
            </a:r>
            <a:endParaRPr lang="zh-CN" altLang="en-US" sz="2000" noProof="0" dirty="0">
              <a:latin typeface="楷体" panose="02010609060101010101" pitchFamily="49" charset="-122"/>
              <a:ea typeface="楷体" panose="02010609060101010101" pitchFamily="49" charset="-122"/>
              <a:sym typeface="+mn-ea"/>
            </a:endParaRPr>
          </a:p>
        </p:txBody>
      </p:sp>
      <p:sp>
        <p:nvSpPr>
          <p:cNvPr id="5" name="文本框 4"/>
          <p:cNvSpPr txBox="1"/>
          <p:nvPr/>
        </p:nvSpPr>
        <p:spPr>
          <a:xfrm>
            <a:off x="7970520" y="7758430"/>
            <a:ext cx="2549525" cy="553085"/>
          </a:xfrm>
          <a:prstGeom prst="rect">
            <a:avLst/>
          </a:prstGeom>
          <a:noFill/>
        </p:spPr>
        <p:txBody>
          <a:bodyPr wrap="square" rtlCol="0" anchor="t">
            <a:spAutoFit/>
          </a:bodyPr>
          <a:p>
            <a:pPr marR="0" defTabSz="914400" eaLnBrk="0" hangingPunct="0">
              <a:lnSpc>
                <a:spcPct val="150000"/>
              </a:lnSpc>
              <a:buClrTx/>
              <a:buSzTx/>
              <a:buFontTx/>
              <a:buNone/>
              <a:defRPr/>
            </a:pPr>
            <a:r>
              <a:rPr lang="zh-CN" altLang="en-US" sz="2000" noProof="0" dirty="0">
                <a:latin typeface="楷体" panose="02010609060101010101" pitchFamily="49" charset="-122"/>
                <a:ea typeface="楷体" panose="02010609060101010101" pitchFamily="49" charset="-122"/>
                <a:sym typeface="+mn-ea"/>
              </a:rPr>
              <a:t>后支架上部被拉出</a:t>
            </a:r>
            <a:endParaRPr lang="zh-CN" altLang="en-US" sz="2000" noProof="0" dirty="0">
              <a:latin typeface="楷体" panose="02010609060101010101" pitchFamily="49" charset="-122"/>
              <a:ea typeface="楷体" panose="02010609060101010101" pitchFamily="49"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dministrator\Desktop\f68379906e67690ca69e4c473b6ed43.jpg"/>
          <p:cNvPicPr>
            <a:picLocks noChangeAspect="1" noChangeArrowheads="1"/>
          </p:cNvPicPr>
          <p:nvPr/>
        </p:nvPicPr>
        <p:blipFill>
          <a:blip r:embed="rId1" cstate="print"/>
          <a:srcRect/>
          <a:stretch>
            <a:fillRect/>
          </a:stretch>
        </p:blipFill>
        <p:spPr bwMode="auto">
          <a:xfrm>
            <a:off x="4987925" y="-18415"/>
            <a:ext cx="7262495" cy="8705215"/>
          </a:xfrm>
          <a:prstGeom prst="rect">
            <a:avLst/>
          </a:prstGeom>
          <a:noFill/>
        </p:spPr>
      </p:pic>
      <p:sp>
        <p:nvSpPr>
          <p:cNvPr id="2" name="文本框 1"/>
          <p:cNvSpPr txBox="1"/>
          <p:nvPr/>
        </p:nvSpPr>
        <p:spPr>
          <a:xfrm>
            <a:off x="961390" y="3653790"/>
            <a:ext cx="3363595" cy="706755"/>
          </a:xfrm>
          <a:prstGeom prst="rect">
            <a:avLst/>
          </a:prstGeom>
          <a:noFill/>
        </p:spPr>
        <p:txBody>
          <a:bodyPr wrap="square" rtlCol="0" anchor="t">
            <a:spAutoFit/>
          </a:bodyPr>
          <a:p>
            <a:r>
              <a:rPr lang="zh-CN" altLang="en-US" sz="4000" dirty="0" smtClean="0">
                <a:solidFill>
                  <a:srgbClr val="080A58"/>
                </a:solidFill>
                <a:latin typeface="华文楷体" panose="02010600040101010101" pitchFamily="2" charset="-122"/>
                <a:ea typeface="华文楷体" panose="02010600040101010101" pitchFamily="2" charset="-122"/>
                <a:cs typeface="Arial" panose="020B0604020202020204" pitchFamily="34" charset="0"/>
                <a:sym typeface="+mn-ea"/>
              </a:rPr>
              <a:t>二、规程解读</a:t>
            </a:r>
            <a:endParaRPr lang="zh-CN" altLang="en-US" sz="4000" dirty="0" smtClean="0">
              <a:solidFill>
                <a:srgbClr val="080A58"/>
              </a:solidFill>
              <a:latin typeface="华文楷体" panose="02010600040101010101" pitchFamily="2" charset="-122"/>
              <a:ea typeface="华文楷体" panose="02010600040101010101" pitchFamily="2" charset="-122"/>
              <a:cs typeface="Arial" panose="020B0604020202020204" pitchFamily="34" charset="0"/>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7"/>
          <p:cNvSpPr txBox="1">
            <a:spLocks noChangeArrowheads="1"/>
          </p:cNvSpPr>
          <p:nvPr/>
        </p:nvSpPr>
        <p:spPr bwMode="auto">
          <a:xfrm>
            <a:off x="697781" y="180975"/>
            <a:ext cx="5979672" cy="521970"/>
          </a:xfrm>
          <a:prstGeom prst="rect">
            <a:avLst/>
          </a:prstGeom>
          <a:noFill/>
          <a:ln w="9525">
            <a:noFill/>
            <a:miter lim="800000"/>
          </a:ln>
        </p:spPr>
        <p:txBody>
          <a:bodyPr wrap="square">
            <a:spAutoFit/>
          </a:bodyPr>
          <a:lstStyle/>
          <a:p>
            <a:pPr eaLnBrk="0" hangingPunct="0"/>
            <a:r>
              <a:rPr lang="zh-CN" altLang="en-US" sz="2800" dirty="0">
                <a:solidFill>
                  <a:srgbClr val="272424"/>
                </a:solidFill>
                <a:latin typeface="微软雅黑" panose="020B0503020204020204" pitchFamily="34" charset="-122"/>
                <a:ea typeface="微软雅黑" panose="020B0503020204020204" pitchFamily="34" charset="-122"/>
              </a:rPr>
              <a:t>《吊篮规程》</a:t>
            </a:r>
            <a:endParaRPr lang="zh-CN" altLang="en-US" sz="2800" dirty="0">
              <a:solidFill>
                <a:srgbClr val="272424"/>
              </a:solidFill>
              <a:latin typeface="微软雅黑" panose="020B0503020204020204" pitchFamily="34" charset="-122"/>
            </a:endParaRPr>
          </a:p>
        </p:txBody>
      </p:sp>
      <p:sp>
        <p:nvSpPr>
          <p:cNvPr id="25" name="矩形 24"/>
          <p:cNvSpPr/>
          <p:nvPr/>
        </p:nvSpPr>
        <p:spPr bwMode="auto">
          <a:xfrm>
            <a:off x="5810885" y="1417955"/>
            <a:ext cx="2677160" cy="883285"/>
          </a:xfrm>
          <a:prstGeom prst="rect">
            <a:avLst/>
          </a:prstGeom>
          <a:gradFill>
            <a:gsLst>
              <a:gs pos="0">
                <a:srgbClr val="FFF200"/>
              </a:gs>
              <a:gs pos="45000">
                <a:srgbClr val="FF7A00"/>
              </a:gs>
              <a:gs pos="70000">
                <a:srgbClr val="FF0300"/>
              </a:gs>
              <a:gs pos="100000">
                <a:srgbClr val="4D0808"/>
              </a:gs>
            </a:gsLst>
            <a:lin ang="3600000" scaled="0"/>
          </a:gradFill>
          <a:ln w="9525" cap="flat" cmpd="sng" algn="ctr">
            <a:solidFill>
              <a:schemeClr val="tx1"/>
            </a:solidFill>
            <a:prstDash val="solid"/>
            <a:round/>
            <a:headEnd type="none" w="med" len="med"/>
            <a:tailEnd type="none" w="med" len="med"/>
          </a:ln>
          <a:scene3d>
            <a:camera prst="orthographicFront"/>
            <a:lightRig rig="threePt" dir="t"/>
          </a:scene3d>
          <a:sp3d>
            <a:bevelT w="101600" h="101600"/>
          </a:sp3d>
        </p:spPr>
        <p:txBody>
          <a:bodyPr vert="horz" wrap="square" lIns="36000" tIns="45720" rIns="36000" bIns="45720" numCol="1" rtlCol="0" anchor="ctr" anchorCtr="1" compatLnSpc="1"/>
          <a:lstStyle/>
          <a:p>
            <a:r>
              <a:rPr lang="zh-CN" altLang="en-US" sz="2400" dirty="0">
                <a:solidFill>
                  <a:schemeClr val="accent1"/>
                </a:solidFill>
                <a:latin typeface="微软雅黑" panose="020B0503020204020204" pitchFamily="34" charset="-122"/>
                <a:ea typeface="微软雅黑" panose="020B0503020204020204" pitchFamily="34" charset="-122"/>
              </a:rPr>
              <a:t>一、编制背景</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sp>
        <p:nvSpPr>
          <p:cNvPr id="26" name="矩形 25"/>
          <p:cNvSpPr/>
          <p:nvPr/>
        </p:nvSpPr>
        <p:spPr bwMode="auto">
          <a:xfrm>
            <a:off x="5847715" y="2832100"/>
            <a:ext cx="2664460" cy="882015"/>
          </a:xfrm>
          <a:prstGeom prst="rect">
            <a:avLst/>
          </a:prstGeom>
          <a:gradFill>
            <a:gsLst>
              <a:gs pos="0">
                <a:srgbClr val="FFF200"/>
              </a:gs>
              <a:gs pos="45000">
                <a:srgbClr val="FF7A00"/>
              </a:gs>
              <a:gs pos="70000">
                <a:srgbClr val="FF0300"/>
              </a:gs>
              <a:gs pos="100000">
                <a:srgbClr val="4D0808"/>
              </a:gs>
            </a:gsLst>
            <a:lin ang="3600000" scaled="0"/>
          </a:gradFill>
          <a:ln w="9525" cap="flat" cmpd="sng" algn="ctr">
            <a:solidFill>
              <a:schemeClr val="tx1"/>
            </a:solidFill>
            <a:prstDash val="solid"/>
            <a:round/>
            <a:headEnd type="none" w="med" len="med"/>
            <a:tailEnd type="none" w="med" len="med"/>
          </a:ln>
          <a:scene3d>
            <a:camera prst="orthographicFront"/>
            <a:lightRig rig="threePt" dir="t"/>
          </a:scene3d>
          <a:sp3d>
            <a:bevelT w="101600" h="101600"/>
          </a:sp3d>
        </p:spPr>
        <p:txBody>
          <a:bodyPr vert="horz" wrap="square" lIns="36000" tIns="45720" rIns="36000" bIns="45720" numCol="1" rtlCol="0" anchor="ctr" anchorCtr="1" compatLnSpc="1"/>
          <a:lstStyle/>
          <a:p>
            <a:pPr algn="l"/>
            <a:r>
              <a:rPr lang="zh-CN" altLang="en-US" sz="2400" dirty="0">
                <a:solidFill>
                  <a:schemeClr val="accent1"/>
                </a:solidFill>
                <a:latin typeface="微软雅黑" panose="020B0503020204020204" pitchFamily="34" charset="-122"/>
                <a:ea typeface="微软雅黑" panose="020B0503020204020204" pitchFamily="34" charset="-122"/>
                <a:sym typeface="+mn-ea"/>
              </a:rPr>
              <a:t>二、规程目录</a:t>
            </a:r>
            <a:endParaRPr lang="zh-CN" altLang="en-US" sz="2400" dirty="0">
              <a:latin typeface="微软雅黑" panose="020B0503020204020204" pitchFamily="34" charset="-122"/>
              <a:ea typeface="微软雅黑" panose="020B0503020204020204" pitchFamily="34" charset="-122"/>
            </a:endParaRPr>
          </a:p>
        </p:txBody>
      </p:sp>
      <p:sp>
        <p:nvSpPr>
          <p:cNvPr id="28" name="矩形 27"/>
          <p:cNvSpPr/>
          <p:nvPr/>
        </p:nvSpPr>
        <p:spPr bwMode="auto">
          <a:xfrm>
            <a:off x="5882005" y="4334510"/>
            <a:ext cx="2606675" cy="910590"/>
          </a:xfrm>
          <a:prstGeom prst="rect">
            <a:avLst/>
          </a:prstGeom>
          <a:gradFill>
            <a:gsLst>
              <a:gs pos="0">
                <a:srgbClr val="FFF200"/>
              </a:gs>
              <a:gs pos="45000">
                <a:srgbClr val="FF7A00"/>
              </a:gs>
              <a:gs pos="70000">
                <a:srgbClr val="FF0300"/>
              </a:gs>
              <a:gs pos="100000">
                <a:srgbClr val="4D0808"/>
              </a:gs>
            </a:gsLst>
            <a:lin ang="3600000" scaled="0"/>
          </a:gradFill>
          <a:ln w="9525" cap="flat" cmpd="sng" algn="ctr">
            <a:solidFill>
              <a:schemeClr val="tx1"/>
            </a:solidFill>
            <a:prstDash val="solid"/>
            <a:round/>
            <a:headEnd type="none" w="med" len="med"/>
            <a:tailEnd type="none" w="med" len="med"/>
          </a:ln>
          <a:scene3d>
            <a:camera prst="orthographicFront"/>
            <a:lightRig rig="threePt" dir="t"/>
          </a:scene3d>
          <a:sp3d>
            <a:bevelT w="101600" h="101600"/>
          </a:sp3d>
        </p:spPr>
        <p:txBody>
          <a:bodyPr vert="horz" wrap="square" lIns="36000" tIns="45720" rIns="36000" bIns="45720" numCol="1" rtlCol="0" anchor="ctr" anchorCtr="1" compatLnSpc="1"/>
          <a:lstStyle/>
          <a:p>
            <a:pPr algn="l"/>
            <a:r>
              <a:rPr lang="zh-CN" altLang="en-US" sz="2400" dirty="0">
                <a:solidFill>
                  <a:schemeClr val="accent1"/>
                </a:solidFill>
                <a:latin typeface="微软雅黑" panose="020B0503020204020204" pitchFamily="34" charset="-122"/>
                <a:ea typeface="微软雅黑" panose="020B0503020204020204" pitchFamily="34" charset="-122"/>
                <a:sym typeface="+mn-ea"/>
              </a:rPr>
              <a:t>三、核心内容</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sp>
        <p:nvSpPr>
          <p:cNvPr id="34" name="矩形 33"/>
          <p:cNvSpPr/>
          <p:nvPr/>
        </p:nvSpPr>
        <p:spPr bwMode="auto">
          <a:xfrm>
            <a:off x="2572385" y="3489960"/>
            <a:ext cx="2012315" cy="2353310"/>
          </a:xfrm>
          <a:prstGeom prst="rect">
            <a:avLst/>
          </a:prstGeom>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18900000" scaled="0"/>
            <a:tileRect/>
          </a:gradFill>
          <a:ln w="9525" cap="flat" cmpd="sng" algn="ctr">
            <a:solidFill>
              <a:schemeClr val="tx1"/>
            </a:solidFill>
            <a:prstDash val="solid"/>
            <a:round/>
            <a:headEnd type="none" w="med" len="med"/>
            <a:tailEnd type="none" w="med" len="med"/>
          </a:ln>
          <a:scene3d>
            <a:camera prst="orthographicFront"/>
            <a:lightRig rig="threePt" dir="t"/>
          </a:scene3d>
          <a:sp3d>
            <a:bevelT w="101600" h="101600"/>
          </a:sp3d>
        </p:spPr>
        <p:txBody>
          <a:bodyPr vert="horz" wrap="square" lIns="36000" tIns="45720" rIns="36000" bIns="45720" numCol="1" rtlCol="0" anchor="ctr" anchorCtr="1" compatLnSpc="1"/>
          <a:lstStyle/>
          <a:p>
            <a:pPr algn="ctr" eaLnBrk="1" latinLnBrk="0" hangingPunct="1">
              <a:lnSpc>
                <a:spcPct val="150000"/>
              </a:lnSpc>
            </a:pPr>
            <a:r>
              <a:rPr lang="zh-CN" altLang="en-US" sz="2800" dirty="0">
                <a:solidFill>
                  <a:schemeClr val="accent1"/>
                </a:solidFill>
                <a:latin typeface="微软雅黑" panose="020B0503020204020204" pitchFamily="34" charset="-122"/>
                <a:ea typeface="微软雅黑" panose="020B0503020204020204" pitchFamily="34" charset="-122"/>
              </a:rPr>
              <a:t>《规程》</a:t>
            </a:r>
            <a:endParaRPr lang="zh-CN" altLang="en-US" sz="2800" dirty="0">
              <a:solidFill>
                <a:schemeClr val="accent1"/>
              </a:solidFill>
              <a:latin typeface="微软雅黑" panose="020B0503020204020204" pitchFamily="34" charset="-122"/>
              <a:ea typeface="微软雅黑" panose="020B0503020204020204" pitchFamily="34" charset="-122"/>
            </a:endParaRPr>
          </a:p>
          <a:p>
            <a:pPr algn="ctr" eaLnBrk="1" latinLnBrk="0" hangingPunct="1">
              <a:lnSpc>
                <a:spcPct val="150000"/>
              </a:lnSpc>
            </a:pPr>
            <a:r>
              <a:rPr lang="zh-CN" altLang="en-US" sz="2800" dirty="0">
                <a:solidFill>
                  <a:schemeClr val="accent1"/>
                </a:solidFill>
                <a:latin typeface="微软雅黑" panose="020B0503020204020204" pitchFamily="34" charset="-122"/>
                <a:ea typeface="微软雅黑" panose="020B0503020204020204" pitchFamily="34" charset="-122"/>
              </a:rPr>
              <a:t>解读</a:t>
            </a:r>
            <a:endParaRPr lang="zh-CN" altLang="en-US" sz="2800" dirty="0">
              <a:solidFill>
                <a:schemeClr val="accent1"/>
              </a:solidFill>
              <a:latin typeface="微软雅黑" panose="020B0503020204020204" pitchFamily="34" charset="-122"/>
              <a:ea typeface="微软雅黑" panose="020B0503020204020204" pitchFamily="34" charset="-122"/>
            </a:endParaRPr>
          </a:p>
        </p:txBody>
      </p:sp>
      <p:cxnSp>
        <p:nvCxnSpPr>
          <p:cNvPr id="36" name="直接连接符 35"/>
          <p:cNvCxnSpPr>
            <a:endCxn id="25" idx="1"/>
          </p:cNvCxnSpPr>
          <p:nvPr/>
        </p:nvCxnSpPr>
        <p:spPr bwMode="auto">
          <a:xfrm>
            <a:off x="4946650" y="1842135"/>
            <a:ext cx="864235" cy="17780"/>
          </a:xfrm>
          <a:prstGeom prst="line">
            <a:avLst/>
          </a:prstGeom>
          <a:solidFill>
            <a:schemeClr val="accent1"/>
          </a:solidFill>
          <a:ln w="53975" cap="flat" cmpd="sng" algn="ctr">
            <a:solidFill>
              <a:schemeClr val="tx1"/>
            </a:solidFill>
            <a:prstDash val="solid"/>
            <a:round/>
            <a:headEnd type="none" w="med" len="med"/>
            <a:tailEnd type="none" w="med" len="med"/>
          </a:ln>
        </p:spPr>
      </p:cxnSp>
      <p:cxnSp>
        <p:nvCxnSpPr>
          <p:cNvPr id="40" name="直接连接符 39"/>
          <p:cNvCxnSpPr/>
          <p:nvPr/>
        </p:nvCxnSpPr>
        <p:spPr bwMode="auto">
          <a:xfrm>
            <a:off x="4946015" y="6186170"/>
            <a:ext cx="952500" cy="0"/>
          </a:xfrm>
          <a:prstGeom prst="line">
            <a:avLst/>
          </a:prstGeom>
          <a:solidFill>
            <a:schemeClr val="accent1"/>
          </a:solidFill>
          <a:ln w="53975" cap="flat" cmpd="sng" algn="ctr">
            <a:solidFill>
              <a:schemeClr val="tx1"/>
            </a:solidFill>
            <a:prstDash val="solid"/>
            <a:round/>
            <a:headEnd type="none" w="med" len="med"/>
            <a:tailEnd type="none" w="med" len="med"/>
          </a:ln>
        </p:spPr>
      </p:cxnSp>
      <p:cxnSp>
        <p:nvCxnSpPr>
          <p:cNvPr id="42" name="直接连接符 41"/>
          <p:cNvCxnSpPr/>
          <p:nvPr/>
        </p:nvCxnSpPr>
        <p:spPr bwMode="auto">
          <a:xfrm>
            <a:off x="4584700" y="4769485"/>
            <a:ext cx="382270" cy="2540"/>
          </a:xfrm>
          <a:prstGeom prst="line">
            <a:avLst/>
          </a:prstGeom>
          <a:solidFill>
            <a:schemeClr val="accent1"/>
          </a:solidFill>
          <a:ln w="53975" cap="flat" cmpd="sng" algn="ctr">
            <a:solidFill>
              <a:schemeClr val="tx1"/>
            </a:solidFill>
            <a:prstDash val="solid"/>
            <a:round/>
            <a:headEnd type="none" w="med" len="med"/>
            <a:tailEnd type="none" w="med" len="med"/>
          </a:ln>
        </p:spPr>
      </p:cxnSp>
      <p:cxnSp>
        <p:nvCxnSpPr>
          <p:cNvPr id="46" name="直接连接符 45"/>
          <p:cNvCxnSpPr/>
          <p:nvPr/>
        </p:nvCxnSpPr>
        <p:spPr bwMode="auto">
          <a:xfrm flipH="1">
            <a:off x="4946015" y="1842135"/>
            <a:ext cx="20955" cy="5748655"/>
          </a:xfrm>
          <a:prstGeom prst="line">
            <a:avLst/>
          </a:prstGeom>
          <a:solidFill>
            <a:schemeClr val="accent1"/>
          </a:solidFill>
          <a:ln w="53975" cap="flat" cmpd="sng" algn="ctr">
            <a:solidFill>
              <a:schemeClr val="tx1"/>
            </a:solidFill>
            <a:prstDash val="solid"/>
            <a:round/>
            <a:headEnd type="none" w="med" len="med"/>
            <a:tailEnd type="none" w="med" len="med"/>
          </a:ln>
        </p:spPr>
      </p:cxnSp>
      <p:sp>
        <p:nvSpPr>
          <p:cNvPr id="3" name="矩形 2"/>
          <p:cNvSpPr/>
          <p:nvPr/>
        </p:nvSpPr>
        <p:spPr bwMode="auto">
          <a:xfrm>
            <a:off x="5861050" y="7182485"/>
            <a:ext cx="2626995" cy="878840"/>
          </a:xfrm>
          <a:prstGeom prst="rect">
            <a:avLst/>
          </a:prstGeom>
          <a:gradFill>
            <a:gsLst>
              <a:gs pos="0">
                <a:srgbClr val="FFF200"/>
              </a:gs>
              <a:gs pos="45000">
                <a:srgbClr val="FF7A00"/>
              </a:gs>
              <a:gs pos="70000">
                <a:srgbClr val="FF0300"/>
              </a:gs>
              <a:gs pos="100000">
                <a:srgbClr val="4D0808"/>
              </a:gs>
            </a:gsLst>
            <a:lin ang="3600000" scaled="0"/>
          </a:gradFill>
          <a:ln w="9525" cap="flat" cmpd="sng" algn="ctr">
            <a:solidFill>
              <a:schemeClr val="tx1"/>
            </a:solidFill>
            <a:prstDash val="solid"/>
            <a:round/>
            <a:headEnd type="none" w="med" len="med"/>
            <a:tailEnd type="none" w="med" len="med"/>
          </a:ln>
          <a:scene3d>
            <a:camera prst="orthographicFront"/>
            <a:lightRig rig="threePt" dir="t"/>
          </a:scene3d>
          <a:sp3d>
            <a:bevelT w="101600" h="101600"/>
          </a:sp3d>
        </p:spPr>
        <p:txBody>
          <a:bodyPr vert="horz" wrap="square" lIns="36000" tIns="45720" rIns="36000" bIns="45720" numCol="1" rtlCol="0" anchor="ctr" anchorCtr="1" compatLnSpc="1"/>
          <a:lstStyle/>
          <a:p>
            <a:pPr marL="572770" indent="-572770" algn="l"/>
            <a:r>
              <a:rPr lang="zh-CN" altLang="en-US" sz="2400" dirty="0">
                <a:solidFill>
                  <a:schemeClr val="accent1"/>
                </a:solidFill>
                <a:latin typeface="微软雅黑" panose="020B0503020204020204" pitchFamily="34" charset="-122"/>
                <a:ea typeface="微软雅黑" panose="020B0503020204020204" pitchFamily="34" charset="-122"/>
                <a:sym typeface="+mn-ea"/>
              </a:rPr>
              <a:t>五、安装型式设计</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bwMode="auto">
          <a:xfrm>
            <a:off x="4946015" y="3294380"/>
            <a:ext cx="914400" cy="0"/>
          </a:xfrm>
          <a:prstGeom prst="line">
            <a:avLst/>
          </a:prstGeom>
          <a:solidFill>
            <a:schemeClr val="accent1"/>
          </a:solidFill>
          <a:ln w="53975" cap="flat" cmpd="sng" algn="ctr">
            <a:solidFill>
              <a:schemeClr val="tx1"/>
            </a:solidFill>
            <a:prstDash val="solid"/>
            <a:round/>
            <a:headEnd type="none" w="med" len="med"/>
            <a:tailEnd type="none" w="med" len="med"/>
          </a:ln>
        </p:spPr>
      </p:cxnSp>
      <p:cxnSp>
        <p:nvCxnSpPr>
          <p:cNvPr id="10" name="直接连接符 9"/>
          <p:cNvCxnSpPr>
            <a:endCxn id="3" idx="1"/>
          </p:cNvCxnSpPr>
          <p:nvPr/>
        </p:nvCxnSpPr>
        <p:spPr bwMode="auto">
          <a:xfrm>
            <a:off x="4908550" y="7621905"/>
            <a:ext cx="952500" cy="0"/>
          </a:xfrm>
          <a:prstGeom prst="line">
            <a:avLst/>
          </a:prstGeom>
          <a:solidFill>
            <a:schemeClr val="accent1"/>
          </a:solidFill>
          <a:ln w="53975" cap="flat" cmpd="sng" algn="ctr">
            <a:solidFill>
              <a:schemeClr val="tx1"/>
            </a:solidFill>
            <a:prstDash val="solid"/>
            <a:round/>
            <a:headEnd type="none" w="med" len="med"/>
            <a:tailEnd type="none" w="med" len="med"/>
          </a:ln>
        </p:spPr>
      </p:cxnSp>
      <p:cxnSp>
        <p:nvCxnSpPr>
          <p:cNvPr id="4" name="直接连接符 3"/>
          <p:cNvCxnSpPr>
            <a:endCxn id="28" idx="1"/>
          </p:cNvCxnSpPr>
          <p:nvPr/>
        </p:nvCxnSpPr>
        <p:spPr bwMode="auto">
          <a:xfrm>
            <a:off x="4946015" y="4769485"/>
            <a:ext cx="935990" cy="20320"/>
          </a:xfrm>
          <a:prstGeom prst="line">
            <a:avLst/>
          </a:prstGeom>
          <a:solidFill>
            <a:schemeClr val="accent1"/>
          </a:solidFill>
          <a:ln w="53975" cap="flat" cmpd="sng" algn="ctr">
            <a:solidFill>
              <a:schemeClr val="tx1"/>
            </a:solidFill>
            <a:prstDash val="solid"/>
            <a:round/>
            <a:headEnd type="none" w="med" len="med"/>
            <a:tailEnd type="none" w="med" len="med"/>
          </a:ln>
        </p:spPr>
      </p:cxnSp>
      <p:sp>
        <p:nvSpPr>
          <p:cNvPr id="8" name="矩形 7"/>
          <p:cNvSpPr/>
          <p:nvPr/>
        </p:nvSpPr>
        <p:spPr bwMode="auto">
          <a:xfrm>
            <a:off x="5847715" y="5814695"/>
            <a:ext cx="2640330" cy="878840"/>
          </a:xfrm>
          <a:prstGeom prst="rect">
            <a:avLst/>
          </a:prstGeom>
          <a:gradFill>
            <a:gsLst>
              <a:gs pos="0">
                <a:srgbClr val="FFF200"/>
              </a:gs>
              <a:gs pos="45000">
                <a:srgbClr val="FF7A00"/>
              </a:gs>
              <a:gs pos="70000">
                <a:srgbClr val="FF0300"/>
              </a:gs>
              <a:gs pos="100000">
                <a:srgbClr val="4D0808"/>
              </a:gs>
            </a:gsLst>
            <a:lin ang="3600000" scaled="0"/>
          </a:gradFill>
          <a:ln w="9525" cap="flat" cmpd="sng" algn="ctr">
            <a:solidFill>
              <a:schemeClr val="tx1"/>
            </a:solidFill>
            <a:prstDash val="solid"/>
            <a:round/>
            <a:headEnd type="none" w="med" len="med"/>
            <a:tailEnd type="none" w="med" len="med"/>
          </a:ln>
          <a:scene3d>
            <a:camera prst="orthographicFront"/>
            <a:lightRig rig="threePt" dir="t"/>
          </a:scene3d>
          <a:sp3d>
            <a:bevelT w="101600" h="101600"/>
          </a:sp3d>
        </p:spPr>
        <p:txBody>
          <a:bodyPr vert="horz" wrap="square" lIns="36000" tIns="45720" rIns="36000" bIns="45720" numCol="1" rtlCol="0" anchor="ctr" anchorCtr="1" compatLnSpc="1"/>
          <a:lstStyle/>
          <a:p>
            <a:pPr marL="572770" indent="-572770" algn="l"/>
            <a:r>
              <a:rPr lang="zh-CN" altLang="en-US" sz="2400" dirty="0">
                <a:solidFill>
                  <a:schemeClr val="accent1"/>
                </a:solidFill>
                <a:latin typeface="微软雅黑" panose="020B0503020204020204" pitchFamily="34" charset="-122"/>
                <a:ea typeface="微软雅黑" panose="020B0503020204020204" pitchFamily="34" charset="-122"/>
                <a:sym typeface="+mn-ea"/>
              </a:rPr>
              <a:t>四、条文要点</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3397">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nvSpPr>
        <p:spPr>
          <a:xfrm>
            <a:off x="337185" y="1205865"/>
            <a:ext cx="11588750" cy="7293610"/>
          </a:xfrm>
          <a:prstGeom prst="rect">
            <a:avLst/>
          </a:prstGeom>
          <a:noFill/>
          <a:ln w="9525">
            <a:noFill/>
          </a:ln>
        </p:spPr>
        <p:txBody>
          <a:bodyPr wrap="square">
            <a:spAutoFit/>
          </a:bodyPr>
          <a:lstStyle/>
          <a:p>
            <a:pPr marL="0" indent="266700" eaLnBrk="1" latinLnBrk="0" hangingPunct="1">
              <a:lnSpc>
                <a:spcPct val="150000"/>
              </a:lnSpc>
            </a:pPr>
            <a:endParaRPr lang="en-US" sz="2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266700" eaLnBrk="1" latinLnBrk="0" hangingPunct="1">
              <a:lnSpc>
                <a:spcPct val="150000"/>
              </a:lnSpc>
            </a:pPr>
            <a:r>
              <a:rPr lang="en-US" sz="2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为了解决当前吊篮使用管理普遍存在的问题，规范建筑施工高处作业吊篮的应用，强化高处作业吊篮安全技术管理，确保建筑施工安全。</a:t>
            </a:r>
            <a:endParaRPr lang="zh-CN" altLang="en-US" sz="2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266700" eaLnBrk="1" latinLnBrk="0" hangingPunct="1">
              <a:lnSpc>
                <a:spcPct val="150000"/>
              </a:lnSpc>
            </a:pP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存在的主要问题：</a:t>
            </a: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266700" eaLnBrk="1" latinLnBrk="0" hangingPunct="1">
              <a:lnSpc>
                <a:spcPct val="150000"/>
              </a:lnSpc>
            </a:pPr>
            <a:r>
              <a:rPr lang="zh-CN" altLang="en-US" sz="2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）吊篮不属于特种设备，制造、安装、使用管理要求相对不统一。</a:t>
            </a:r>
            <a:endParaRPr lang="zh-CN" altLang="en-US" sz="2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266700" eaLnBrk="1" latinLnBrk="0" hangingPunct="1">
              <a:lnSpc>
                <a:spcPct val="150000"/>
              </a:lnSpc>
            </a:pPr>
            <a:r>
              <a:rPr lang="en-US" altLang="zh-CN" sz="2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建筑立面</a:t>
            </a:r>
            <a:r>
              <a:rPr lang="en-US"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造形变化</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多</a:t>
            </a:r>
            <a:r>
              <a:rPr 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24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施工高度高</a:t>
            </a:r>
            <a:r>
              <a:rPr lang="zh-CN" altLang="en-US" sz="2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sz="24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大量使用</a:t>
            </a:r>
            <a:r>
              <a:rPr lang="zh-CN" altLang="en-US" sz="2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的特殊</a:t>
            </a:r>
            <a:r>
              <a:rPr lang="en-US" sz="24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安装形式</a:t>
            </a:r>
            <a:r>
              <a:rPr lang="zh-CN" altLang="en-US" sz="2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吊篮的设计、构配件制作和使用管理现行标准均未涉及，管理要求不明确</a:t>
            </a:r>
            <a:r>
              <a:rPr lang="en-US" sz="2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sz="24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使吊篮施工存在较大安全风险</a:t>
            </a:r>
            <a:r>
              <a:rPr lang="en-US" sz="2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sz="2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266700" eaLnBrk="1" latinLnBrk="0" hangingPunct="1">
              <a:lnSpc>
                <a:spcPct val="150000"/>
              </a:lnSpc>
            </a:pPr>
            <a:r>
              <a:rPr lang="en-US" sz="2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）产品标准</a:t>
            </a:r>
            <a:r>
              <a:rPr 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GB/T19155-2017《高处作业吊篮》</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相配套的安装、使用、拆卸技木规范和检验标准明显滞后。</a:t>
            </a: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266700" eaLnBrk="1" latinLnBrk="0" hangingPunct="1">
              <a:lnSpc>
                <a:spcPct val="150000"/>
              </a:lnSpc>
            </a:pP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）易引发吊篮事故的直接原因未在现行吊篮管理规范标准的条文上得到体现并有效约束。</a:t>
            </a: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266700" eaLnBrk="1" latinLnBrk="0" hangingPunct="1">
              <a:lnSpc>
                <a:spcPct val="150000"/>
              </a:lnSpc>
            </a:pP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）检查、检验</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、验收表式不统一，管理安全有效性存在欠缺。</a:t>
            </a: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TextBox 7"/>
          <p:cNvSpPr txBox="1">
            <a:spLocks noChangeArrowheads="1"/>
          </p:cNvSpPr>
          <p:nvPr/>
        </p:nvSpPr>
        <p:spPr bwMode="auto">
          <a:xfrm>
            <a:off x="466006" y="164465"/>
            <a:ext cx="5979672" cy="521970"/>
          </a:xfrm>
          <a:prstGeom prst="rect">
            <a:avLst/>
          </a:prstGeom>
          <a:noFill/>
          <a:ln w="9525">
            <a:noFill/>
            <a:miter lim="800000"/>
          </a:ln>
        </p:spPr>
        <p:txBody>
          <a:bodyPr wrap="square">
            <a:spAutoFit/>
          </a:bodyPr>
          <a:lstStyle/>
          <a:p>
            <a:pPr eaLnBrk="0" hangingPunct="0"/>
            <a:r>
              <a:rPr lang="zh-CN" altLang="en-US" sz="2800" dirty="0">
                <a:solidFill>
                  <a:srgbClr val="272424"/>
                </a:solidFill>
                <a:latin typeface="微软雅黑" panose="020B0503020204020204" pitchFamily="34" charset="-122"/>
                <a:ea typeface="微软雅黑" panose="020B0503020204020204" pitchFamily="34" charset="-122"/>
              </a:rPr>
              <a:t>《吊篮规程》 </a:t>
            </a:r>
            <a:endParaRPr lang="zh-CN" altLang="en-US" sz="2800" dirty="0">
              <a:solidFill>
                <a:srgbClr val="272424"/>
              </a:solidFill>
              <a:latin typeface="微软雅黑" panose="020B0503020204020204" pitchFamily="34" charset="-122"/>
            </a:endParaRPr>
          </a:p>
        </p:txBody>
      </p:sp>
      <p:sp>
        <p:nvSpPr>
          <p:cNvPr id="25" name="矩形 24"/>
          <p:cNvSpPr/>
          <p:nvPr/>
        </p:nvSpPr>
        <p:spPr bwMode="auto">
          <a:xfrm>
            <a:off x="553720" y="989965"/>
            <a:ext cx="2487295" cy="566420"/>
          </a:xfrm>
          <a:prstGeom prst="rect">
            <a:avLst/>
          </a:prstGeom>
          <a:gradFill>
            <a:gsLst>
              <a:gs pos="0">
                <a:srgbClr val="FFF200"/>
              </a:gs>
              <a:gs pos="45000">
                <a:srgbClr val="FF7A00"/>
              </a:gs>
              <a:gs pos="70000">
                <a:srgbClr val="FF0300"/>
              </a:gs>
              <a:gs pos="100000">
                <a:srgbClr val="4D0808"/>
              </a:gs>
            </a:gsLst>
            <a:lin ang="3600000" scaled="0"/>
          </a:gradFill>
          <a:ln w="9525" cap="flat" cmpd="sng" algn="ctr">
            <a:solidFill>
              <a:schemeClr val="tx1"/>
            </a:solidFill>
            <a:prstDash val="solid"/>
            <a:round/>
            <a:headEnd type="none" w="med" len="med"/>
            <a:tailEnd type="none" w="med" len="med"/>
          </a:ln>
          <a:scene3d>
            <a:camera prst="orthographicFront"/>
            <a:lightRig rig="threePt" dir="t"/>
          </a:scene3d>
          <a:sp3d>
            <a:bevelT w="101600" h="101600"/>
          </a:sp3d>
        </p:spPr>
        <p:txBody>
          <a:bodyPr vert="horz" wrap="square" lIns="36000" tIns="45720" rIns="36000" bIns="45720" numCol="1" rtlCol="0" anchor="ctr" anchorCtr="1" compatLnSpc="1"/>
          <a:p>
            <a:r>
              <a:rPr lang="zh-CN" altLang="en-US" sz="2800" dirty="0">
                <a:solidFill>
                  <a:schemeClr val="accent1"/>
                </a:solidFill>
                <a:latin typeface="+mj-ea"/>
                <a:ea typeface="+mj-ea"/>
              </a:rPr>
              <a:t>一、编制背景</a:t>
            </a:r>
            <a:endParaRPr lang="zh-CN" altLang="en-US" sz="2800" dirty="0">
              <a:solidFill>
                <a:schemeClr val="accent1"/>
              </a:solidFill>
              <a:latin typeface="+mj-ea"/>
              <a:ea typeface="+mj-ea"/>
            </a:endParaRPr>
          </a:p>
        </p:txBody>
      </p:sp>
    </p:spTree>
  </p:cSld>
  <p:clrMapOvr>
    <a:masterClrMapping/>
  </p:clrMapOvr>
  <p:transition spd="slow" advTm="3397">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3675" y="1350010"/>
            <a:ext cx="11665585" cy="5594350"/>
          </a:xfrm>
          <a:prstGeom prst="rect">
            <a:avLst/>
          </a:prstGeom>
          <a:noFill/>
        </p:spPr>
        <p:txBody>
          <a:bodyPr wrap="square" rtlCol="0" anchor="t">
            <a:spAutoFit/>
          </a:bodyPr>
          <a:lstStyle/>
          <a:p>
            <a:pPr marL="346075" indent="0" eaLnBrk="1" latinLnBrk="0" hangingPunct="1">
              <a:lnSpc>
                <a:spcPct val="140000"/>
              </a:lnSpc>
            </a:pPr>
            <a:endParaRPr lang="zh-CN" altLang="en-US" sz="2400" b="1"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6075" indent="0" eaLnBrk="1" latinLnBrk="0" hangingPunct="1">
              <a:lnSpc>
                <a:spcPct val="150000"/>
              </a:lnSpc>
            </a:pPr>
            <a:r>
              <a:rPr 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七个章节</a:t>
            </a:r>
            <a:endPar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3845" indent="0" eaLnBrk="1" latinLnBrk="0" hangingPunct="1">
              <a:lnSpc>
                <a:spcPct val="150000"/>
              </a:lnSpc>
            </a:pP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en-US"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总则</a:t>
            </a:r>
            <a:r>
              <a:rPr 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2 </a:t>
            </a:r>
            <a:r>
              <a:rPr lang="en-US"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术语</a:t>
            </a:r>
            <a:r>
              <a:rPr 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3 </a:t>
            </a:r>
            <a:r>
              <a:rPr lang="en-US"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基本规定</a:t>
            </a:r>
            <a:r>
              <a:rPr 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4 </a:t>
            </a:r>
            <a:r>
              <a:rPr lang="en-US"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安装形式设计</a:t>
            </a:r>
            <a:r>
              <a:rPr 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5 </a:t>
            </a:r>
            <a:r>
              <a:rPr lang="en-US"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安装、移位与拆除</a:t>
            </a:r>
            <a:r>
              <a:rPr 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3845" indent="0" eaLnBrk="1" latinLnBrk="0" hangingPunct="1">
              <a:lnSpc>
                <a:spcPct val="150000"/>
              </a:lnSpc>
            </a:pPr>
            <a:r>
              <a:rPr 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6 </a:t>
            </a:r>
            <a:r>
              <a:rPr lang="en-US"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检查与验收</a:t>
            </a:r>
            <a:r>
              <a:rPr 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7 </a:t>
            </a:r>
            <a:r>
              <a:rPr lang="en-US"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使用</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。（计</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101</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条，其中术语</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21</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条）</a:t>
            </a:r>
            <a:r>
              <a:rPr 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06070" indent="0" eaLnBrk="1" latinLnBrk="0" hangingPunct="1">
              <a:lnSpc>
                <a:spcPct val="150000"/>
              </a:lnSpc>
            </a:pPr>
            <a:endParaRPr 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06070" indent="0" eaLnBrk="1" latinLnBrk="0" hangingPunct="1">
              <a:lnSpc>
                <a:spcPct val="150000"/>
              </a:lnSpc>
            </a:pPr>
            <a:r>
              <a:rPr 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六张附表</a:t>
            </a:r>
            <a:endPar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06070" indent="0" eaLnBrk="1" latinLnBrk="0" hangingPunct="1">
              <a:lnSpc>
                <a:spcPct val="150000"/>
              </a:lnSpc>
            </a:pP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附录A  </a:t>
            </a:r>
            <a:r>
              <a:rPr lang="en-US" altLang="zh-CN"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吊篮主要构配</a:t>
            </a:r>
            <a:r>
              <a:rPr lang="en-US" altLang="zh-CN" sz="24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件进场核查表</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附录B  </a:t>
            </a:r>
            <a:r>
              <a:rPr lang="en-US" altLang="zh-CN" sz="24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吊篮特殊安装形式附加检验项目</a:t>
            </a:r>
            <a:endPar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06070" indent="0" eaLnBrk="1" latinLnBrk="0" hangingPunct="1">
              <a:lnSpc>
                <a:spcPct val="150000"/>
              </a:lnSpc>
            </a:pP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附录C  </a:t>
            </a:r>
            <a:r>
              <a:rPr lang="en-US" altLang="zh-CN" sz="24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高处作业吊篮安装验收表</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附录D  </a:t>
            </a:r>
            <a:r>
              <a:rPr lang="en-US" altLang="zh-CN" sz="24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高处作业吊篮定期维护保养表</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06070" indent="0" eaLnBrk="1" latinLnBrk="0" hangingPunct="1">
              <a:lnSpc>
                <a:spcPct val="150000"/>
              </a:lnSpc>
            </a:pP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附录E  </a:t>
            </a:r>
            <a:r>
              <a:rPr lang="en-US" altLang="zh-CN" sz="24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高处作业吊篮使用日常检查表</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附录F  </a:t>
            </a:r>
            <a:r>
              <a:rPr lang="en-US" altLang="zh-CN" sz="24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高处作业吊篮月度安全检查表</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sz="2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06070" indent="0" eaLnBrk="1" latinLnBrk="0" hangingPunct="1">
              <a:lnSpc>
                <a:spcPct val="150000"/>
              </a:lnSpc>
            </a:pPr>
            <a:endParaRPr lang="zh-CN" altLang="en-US" sz="2400" dirty="0"/>
          </a:p>
        </p:txBody>
      </p:sp>
      <p:sp>
        <p:nvSpPr>
          <p:cNvPr id="3" name="TextBox 7"/>
          <p:cNvSpPr txBox="1">
            <a:spLocks noChangeArrowheads="1"/>
          </p:cNvSpPr>
          <p:nvPr/>
        </p:nvSpPr>
        <p:spPr bwMode="auto">
          <a:xfrm>
            <a:off x="466006" y="164465"/>
            <a:ext cx="2608039" cy="521970"/>
          </a:xfrm>
          <a:prstGeom prst="rect">
            <a:avLst/>
          </a:prstGeom>
          <a:noFill/>
          <a:ln w="9525">
            <a:noFill/>
            <a:miter lim="800000"/>
          </a:ln>
        </p:spPr>
        <p:txBody>
          <a:bodyPr wrap="square">
            <a:spAutoFit/>
          </a:bodyPr>
          <a:lstStyle/>
          <a:p>
            <a:pPr eaLnBrk="0" hangingPunct="0"/>
            <a:r>
              <a:rPr lang="zh-CN" altLang="en-US" sz="2800" dirty="0">
                <a:solidFill>
                  <a:srgbClr val="272424"/>
                </a:solidFill>
                <a:latin typeface="微软雅黑" panose="020B0503020204020204" pitchFamily="34" charset="-122"/>
                <a:ea typeface="微软雅黑" panose="020B0503020204020204" pitchFamily="34" charset="-122"/>
              </a:rPr>
              <a:t>《吊篮规程》</a:t>
            </a:r>
            <a:r>
              <a:rPr lang="en-US" altLang="zh-CN" sz="2800" dirty="0">
                <a:solidFill>
                  <a:srgbClr val="272424"/>
                </a:solidFill>
                <a:latin typeface="微软雅黑" panose="020B0503020204020204" pitchFamily="34" charset="-122"/>
                <a:ea typeface="微软雅黑" panose="020B0503020204020204" pitchFamily="34" charset="-122"/>
              </a:rPr>
              <a:t> </a:t>
            </a:r>
            <a:endParaRPr lang="zh-CN" altLang="en-US" sz="2800" dirty="0">
              <a:solidFill>
                <a:srgbClr val="FF0000"/>
              </a:solidFill>
              <a:latin typeface="微软雅黑" panose="020B0503020204020204" pitchFamily="34" charset="-122"/>
            </a:endParaRPr>
          </a:p>
        </p:txBody>
      </p:sp>
      <p:sp>
        <p:nvSpPr>
          <p:cNvPr id="26" name="矩形 25"/>
          <p:cNvSpPr/>
          <p:nvPr/>
        </p:nvSpPr>
        <p:spPr bwMode="auto">
          <a:xfrm>
            <a:off x="466090" y="943610"/>
            <a:ext cx="2664460" cy="687705"/>
          </a:xfrm>
          <a:prstGeom prst="rect">
            <a:avLst/>
          </a:prstGeom>
          <a:gradFill>
            <a:gsLst>
              <a:gs pos="0">
                <a:srgbClr val="FFF200"/>
              </a:gs>
              <a:gs pos="45000">
                <a:srgbClr val="FF7A00"/>
              </a:gs>
              <a:gs pos="70000">
                <a:srgbClr val="FF0300"/>
              </a:gs>
              <a:gs pos="100000">
                <a:srgbClr val="4D0808"/>
              </a:gs>
            </a:gsLst>
            <a:lin ang="3600000" scaled="0"/>
          </a:gradFill>
          <a:ln w="9525" cap="flat" cmpd="sng" algn="ctr">
            <a:solidFill>
              <a:schemeClr val="tx1"/>
            </a:solidFill>
            <a:prstDash val="solid"/>
            <a:round/>
            <a:headEnd type="none" w="med" len="med"/>
            <a:tailEnd type="none" w="med" len="med"/>
          </a:ln>
          <a:scene3d>
            <a:camera prst="orthographicFront"/>
            <a:lightRig rig="threePt" dir="t"/>
          </a:scene3d>
          <a:sp3d>
            <a:bevelT w="101600" h="101600"/>
          </a:sp3d>
        </p:spPr>
        <p:txBody>
          <a:bodyPr vert="horz" wrap="square" lIns="36000" tIns="45720" rIns="36000" bIns="45720" numCol="1" rtlCol="0" anchor="ctr" anchorCtr="1" compatLnSpc="1"/>
          <a:p>
            <a:pPr algn="l"/>
            <a:r>
              <a:rPr lang="zh-CN" altLang="en-US" sz="2800" dirty="0">
                <a:solidFill>
                  <a:schemeClr val="accent1"/>
                </a:solidFill>
                <a:latin typeface="微软雅黑" panose="020B0503020204020204" pitchFamily="34" charset="-122"/>
                <a:ea typeface="微软雅黑" panose="020B0503020204020204" pitchFamily="34" charset="-122"/>
                <a:sym typeface="+mn-ea"/>
              </a:rPr>
              <a:t>二、规程目录</a:t>
            </a:r>
            <a:endParaRPr lang="zh-CN" altLang="en-US" sz="2800" dirty="0">
              <a:solidFill>
                <a:schemeClr val="accent1"/>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474980" y="6534150"/>
            <a:ext cx="11397615" cy="1198880"/>
          </a:xfrm>
          <a:prstGeom prst="rect">
            <a:avLst/>
          </a:prstGeom>
          <a:noFill/>
        </p:spPr>
        <p:txBody>
          <a:bodyPr wrap="square" rtlCol="0" anchor="t">
            <a:spAutoFit/>
          </a:bodyPr>
          <a:p>
            <a:pPr marL="90805" indent="-6985" eaLnBrk="1" latinLnBrk="0" hangingPunct="1">
              <a:lnSpc>
                <a:spcPct val="150000"/>
              </a:lnSpc>
            </a:pP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六张附表，根据吊篮使用管理实际情况，明确了检查、检验项目、抽样数量和实施人员，覆盖了吊篮使用的全过程。不但包括吊篮本身，还包括吊篮使用条件。</a:t>
            </a:r>
            <a:endPar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21285" y="1781810"/>
            <a:ext cx="11592560" cy="6185535"/>
          </a:xfrm>
          <a:prstGeom prst="rect">
            <a:avLst/>
          </a:prstGeom>
          <a:noFill/>
        </p:spPr>
        <p:txBody>
          <a:bodyPr wrap="square" rtlCol="0" anchor="t">
            <a:spAutoFit/>
          </a:bodyPr>
          <a:p>
            <a:pPr marL="306070" indent="0" eaLnBrk="1" latinLnBrk="0" hangingPunct="1">
              <a:lnSpc>
                <a:spcPct val="150000"/>
              </a:lnSpc>
            </a:pP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1</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解决了普遍、</a:t>
            </a:r>
            <a:r>
              <a:rPr lang="en-US" sz="24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大量使用</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的特殊</a:t>
            </a:r>
            <a:r>
              <a:rPr lang="en-US" sz="24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安装形式</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吊篮设计、构配件制作和使用管理问题。规定了</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八类10种</a:t>
            </a:r>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常用吊篮特殊安装形式：</a:t>
            </a:r>
            <a:endParaRPr 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06070" indent="0" eaLnBrk="1" latinLnBrk="0" hangingPunct="1">
              <a:lnSpc>
                <a:spcPct val="150000"/>
              </a:lnSpc>
            </a:pPr>
            <a:r>
              <a:rPr 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1</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悬挂装置前搁置点</a:t>
            </a:r>
            <a:r>
              <a:rPr 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悬挂装置前梁加长</a:t>
            </a:r>
            <a:r>
              <a:rPr lang="en-US" sz="12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2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种</a:t>
            </a:r>
            <a:r>
              <a:rPr lang="zh-CN" altLang="en-US"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悬挂装置增高</a:t>
            </a:r>
            <a:r>
              <a:rPr lang="en-US" sz="12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2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种</a:t>
            </a:r>
            <a:r>
              <a:rPr lang="zh-CN" altLang="en-US"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悬挂装</a:t>
            </a:r>
            <a:r>
              <a:rPr lang="zh-CN" altLang="en-US"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置</a:t>
            </a:r>
            <a:r>
              <a:rPr lang="en-US"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刚性固定</a:t>
            </a:r>
            <a:r>
              <a:rPr lang="zh-CN" altLang="en-US"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悬挂装置后捆绑式固定</a:t>
            </a:r>
            <a:r>
              <a:rPr lang="zh-CN" altLang="en-US"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6</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悬挂装置后拉钢丝绳固定</a:t>
            </a:r>
            <a:r>
              <a:rPr lang="zh-CN" altLang="en-US"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轨道下挂设吊篮</a:t>
            </a:r>
            <a:r>
              <a:rPr lang="zh-CN" altLang="en-US"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8</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女儿墙卡钳支架</a:t>
            </a:r>
            <a:r>
              <a:rPr lang="zh-CN" altLang="en-US"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06070" indent="0" eaLnBrk="1" latinLnBrk="0" hangingPunct="1">
              <a:lnSpc>
                <a:spcPct val="150000"/>
              </a:lnSpc>
            </a:pP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2</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、明确</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了吊篮特殊安装形式应</a:t>
            </a:r>
            <a:r>
              <a:rPr lang="en-US" altLang="zh-CN" sz="2400" b="1" dirty="0" err="1">
                <a:latin typeface="微软雅黑" panose="020B0503020204020204" pitchFamily="34" charset="-122"/>
                <a:ea typeface="微软雅黑" panose="020B0503020204020204" pitchFamily="34" charset="-122"/>
                <a:cs typeface="微软雅黑" panose="020B0503020204020204" pitchFamily="34" charset="-122"/>
                <a:sym typeface="+mn-ea"/>
              </a:rPr>
              <a:t>附加检验项目</a:t>
            </a:r>
            <a:endParaRPr lang="en-US" altLang="zh-CN" sz="2400" b="1" dirty="0" err="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06070" indent="0" eaLnBrk="1" latinLnBrk="0" hangingPunct="1">
              <a:lnSpc>
                <a:spcPct val="150000"/>
              </a:lnSpc>
            </a:pP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从</a:t>
            </a:r>
            <a:r>
              <a:rPr 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2022</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8</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日始，在浙江区域内的房屋和市政二工地，对</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特殊安装形式的吊篮安装检验，应根据</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附录B </a:t>
            </a:r>
            <a:r>
              <a:rPr lang="en-US" altLang="zh-CN"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吊篮特殊安装形式</a:t>
            </a:r>
            <a:r>
              <a:rPr lang="en-US" altLang="zh-CN" sz="2400" dirty="0" err="1">
                <a:latin typeface="微软雅黑" panose="020B0503020204020204" pitchFamily="34" charset="-122"/>
                <a:ea typeface="微软雅黑" panose="020B0503020204020204" pitchFamily="34" charset="-122"/>
                <a:cs typeface="微软雅黑" panose="020B0503020204020204" pitchFamily="34" charset="-122"/>
                <a:sym typeface="+mn-ea"/>
              </a:rPr>
              <a:t>附加检验项目</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追加检验。</a:t>
            </a:r>
            <a:endParaRPr lang="en-US"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06070" indent="0" eaLnBrk="1" latinLnBrk="0" hangingPunct="1">
              <a:lnSpc>
                <a:spcPct val="150000"/>
              </a:lnSpc>
            </a:pP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3</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、针对易引发吊篮事故的直接原因在规程条文中得到了体现并有效约束。</a:t>
            </a:r>
            <a:endPar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06070" indent="0" eaLnBrk="1" latinLnBrk="0" hangingPunct="1">
              <a:lnSpc>
                <a:spcPct val="150000"/>
              </a:lnSpc>
            </a:pP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主要体现在以下八个方面：</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06070" indent="0" eaLnBrk="1" latinLnBrk="0" hangingPunct="1">
              <a:lnSpc>
                <a:spcPct val="150000"/>
              </a:lnSpc>
            </a:pPr>
            <a:endParaRPr lang="zh-CN" altLang="en-US" sz="24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8" name="矩形 27"/>
          <p:cNvSpPr/>
          <p:nvPr/>
        </p:nvSpPr>
        <p:spPr bwMode="auto">
          <a:xfrm>
            <a:off x="337185" y="917575"/>
            <a:ext cx="2648585" cy="668655"/>
          </a:xfrm>
          <a:prstGeom prst="rect">
            <a:avLst/>
          </a:prstGeom>
          <a:gradFill>
            <a:gsLst>
              <a:gs pos="0">
                <a:srgbClr val="FFF200"/>
              </a:gs>
              <a:gs pos="45000">
                <a:srgbClr val="FF7A00"/>
              </a:gs>
              <a:gs pos="70000">
                <a:srgbClr val="FF0300"/>
              </a:gs>
              <a:gs pos="100000">
                <a:srgbClr val="4D0808"/>
              </a:gs>
            </a:gsLst>
            <a:lin ang="3600000" scaled="0"/>
          </a:gradFill>
          <a:ln w="9525" cap="flat" cmpd="sng" algn="ctr">
            <a:solidFill>
              <a:schemeClr val="tx1"/>
            </a:solidFill>
            <a:prstDash val="solid"/>
            <a:round/>
            <a:headEnd type="none" w="med" len="med"/>
            <a:tailEnd type="none" w="med" len="med"/>
          </a:ln>
          <a:scene3d>
            <a:camera prst="orthographicFront"/>
            <a:lightRig rig="threePt" dir="t"/>
          </a:scene3d>
          <a:sp3d>
            <a:bevelT w="101600" h="101600"/>
          </a:sp3d>
        </p:spPr>
        <p:txBody>
          <a:bodyPr vert="horz" wrap="square" lIns="36000" tIns="45720" rIns="36000" bIns="45720" numCol="1" rtlCol="0" anchor="ctr" anchorCtr="1" compatLnSpc="1"/>
          <a:p>
            <a:pPr algn="l"/>
            <a:r>
              <a:rPr lang="zh-CN" altLang="en-US" sz="2800" dirty="0">
                <a:solidFill>
                  <a:schemeClr val="accent1"/>
                </a:solidFill>
                <a:latin typeface="微软雅黑" panose="020B0503020204020204" pitchFamily="34" charset="-122"/>
                <a:ea typeface="微软雅黑" panose="020B0503020204020204" pitchFamily="34" charset="-122"/>
                <a:sym typeface="+mn-ea"/>
              </a:rPr>
              <a:t>三、核心内容</a:t>
            </a:r>
            <a:endParaRPr lang="zh-CN" altLang="en-US" sz="28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29665" y="2357755"/>
            <a:ext cx="5267960" cy="521970"/>
          </a:xfrm>
          <a:prstGeom prst="rect">
            <a:avLst/>
          </a:prstGeom>
          <a:noFill/>
        </p:spPr>
        <p:txBody>
          <a:bodyPr wrap="square" rtlCol="0" anchor="t">
            <a:spAutoFit/>
          </a:bodyPr>
          <a:p>
            <a:pPr algn="r" eaLnBrk="0" hangingPunct="0"/>
            <a:r>
              <a:rPr lang="zh-CN" altLang="en-US" sz="2800" dirty="0" smtClean="0">
                <a:solidFill>
                  <a:schemeClr val="tx1"/>
                </a:solidFill>
                <a:latin typeface="楷体" panose="02010609060101010101" pitchFamily="49" charset="-122"/>
                <a:ea typeface="楷体" panose="02010609060101010101" pitchFamily="49" charset="-122"/>
                <a:sym typeface="+mn-ea"/>
              </a:rPr>
              <a:t>一、吊篮的组成及安全装置介绍</a:t>
            </a:r>
            <a:endParaRPr lang="zh-CN" altLang="en-US" sz="2800" dirty="0" smtClean="0">
              <a:solidFill>
                <a:schemeClr val="tx1"/>
              </a:solidFill>
              <a:latin typeface="楷体" panose="02010609060101010101" pitchFamily="49" charset="-122"/>
              <a:ea typeface="楷体" panose="02010609060101010101" pitchFamily="49" charset="-122"/>
              <a:sym typeface="+mn-ea"/>
            </a:endParaRPr>
          </a:p>
        </p:txBody>
      </p:sp>
      <p:sp>
        <p:nvSpPr>
          <p:cNvPr id="8194" name="标题 1"/>
          <p:cNvSpPr>
            <a:spLocks noGrp="1"/>
          </p:cNvSpPr>
          <p:nvPr>
            <p:ph type="title" idx="4294967295"/>
          </p:nvPr>
        </p:nvSpPr>
        <p:spPr>
          <a:xfrm>
            <a:off x="625158" y="1349693"/>
            <a:ext cx="6913562" cy="487362"/>
          </a:xfrm>
          <a:prstGeom prst="rect">
            <a:avLst/>
          </a:prstGeom>
        </p:spPr>
        <p:txBody>
          <a:bodyPr/>
          <a:p>
            <a:r>
              <a:rPr lang="zh-CN" altLang="en-US" sz="4000" dirty="0" smtClean="0">
                <a:solidFill>
                  <a:srgbClr val="080A58"/>
                </a:solidFill>
                <a:latin typeface="华文楷体" panose="02010600040101010101" pitchFamily="2" charset="-122"/>
                <a:ea typeface="华文楷体" panose="02010600040101010101" pitchFamily="2" charset="-122"/>
                <a:cs typeface="Arial" panose="020B0604020202020204" pitchFamily="34" charset="0"/>
              </a:rPr>
              <a:t>总目录</a:t>
            </a:r>
            <a:endParaRPr lang="zh-CN" altLang="en-US" sz="4000" dirty="0" smtClean="0">
              <a:solidFill>
                <a:srgbClr val="080A58"/>
              </a:solidFill>
              <a:latin typeface="华文楷体" panose="02010600040101010101" pitchFamily="2" charset="-122"/>
              <a:ea typeface="华文楷体" panose="02010600040101010101" pitchFamily="2" charset="-122"/>
              <a:cs typeface="Arial" panose="020B0604020202020204" pitchFamily="34" charset="0"/>
            </a:endParaRPr>
          </a:p>
        </p:txBody>
      </p:sp>
      <p:cxnSp>
        <p:nvCxnSpPr>
          <p:cNvPr id="12292" name="直接连接符 5"/>
          <p:cNvCxnSpPr>
            <a:cxnSpLocks noChangeShapeType="1"/>
          </p:cNvCxnSpPr>
          <p:nvPr/>
        </p:nvCxnSpPr>
        <p:spPr bwMode="auto">
          <a:xfrm>
            <a:off x="6530340" y="2573722"/>
            <a:ext cx="5112385" cy="0"/>
          </a:xfrm>
          <a:prstGeom prst="line">
            <a:avLst/>
          </a:prstGeom>
          <a:noFill/>
          <a:ln w="28575" algn="ctr">
            <a:solidFill>
              <a:srgbClr val="080A58"/>
            </a:solidFill>
            <a:round/>
          </a:ln>
        </p:spPr>
      </p:cxnSp>
      <p:sp>
        <p:nvSpPr>
          <p:cNvPr id="2" name="文本框 1"/>
          <p:cNvSpPr txBox="1"/>
          <p:nvPr/>
        </p:nvSpPr>
        <p:spPr>
          <a:xfrm>
            <a:off x="1201420" y="3357245"/>
            <a:ext cx="7531735" cy="1383665"/>
          </a:xfrm>
          <a:prstGeom prst="rect">
            <a:avLst/>
          </a:prstGeom>
          <a:noFill/>
        </p:spPr>
        <p:txBody>
          <a:bodyPr wrap="square" rtlCol="0" anchor="t">
            <a:spAutoFit/>
          </a:bodyPr>
          <a:p>
            <a:r>
              <a:rPr lang="zh-CN" altLang="en-US" sz="2800" dirty="0" smtClean="0">
                <a:solidFill>
                  <a:srgbClr val="080A58"/>
                </a:solidFill>
                <a:latin typeface="华文楷体" panose="02010600040101010101" pitchFamily="2" charset="-122"/>
                <a:ea typeface="华文楷体" panose="02010600040101010101" pitchFamily="2" charset="-122"/>
                <a:cs typeface="Arial" panose="020B0604020202020204" pitchFamily="34" charset="0"/>
                <a:sym typeface="+mn-ea"/>
              </a:rPr>
              <a:t>二、吊篮施工（使用）安全管理</a:t>
            </a:r>
            <a:endParaRPr lang="zh-CN" altLang="en-US" sz="2800" dirty="0" smtClean="0">
              <a:solidFill>
                <a:srgbClr val="080A58"/>
              </a:solidFill>
              <a:latin typeface="华文楷体" panose="02010600040101010101" pitchFamily="2" charset="-122"/>
              <a:ea typeface="华文楷体" panose="02010600040101010101" pitchFamily="2" charset="-122"/>
              <a:cs typeface="Arial" panose="020B0604020202020204" pitchFamily="34" charset="0"/>
              <a:sym typeface="+mn-ea"/>
            </a:endParaRPr>
          </a:p>
          <a:p>
            <a:r>
              <a:rPr lang="zh-CN" altLang="en-US" sz="2800" dirty="0" smtClean="0">
                <a:solidFill>
                  <a:srgbClr val="080A58"/>
                </a:solidFill>
                <a:latin typeface="华文楷体" panose="02010600040101010101" pitchFamily="2" charset="-122"/>
                <a:ea typeface="华文楷体" panose="02010600040101010101" pitchFamily="2" charset="-122"/>
                <a:cs typeface="Arial" panose="020B0604020202020204" pitchFamily="34" charset="0"/>
                <a:sym typeface="+mn-ea"/>
              </a:rPr>
              <a:t> </a:t>
            </a:r>
            <a:r>
              <a:rPr lang="en-US" altLang="zh-CN" sz="2800" dirty="0" smtClean="0">
                <a:solidFill>
                  <a:srgbClr val="080A58"/>
                </a:solidFill>
                <a:latin typeface="华文楷体" panose="02010600040101010101" pitchFamily="2" charset="-122"/>
                <a:ea typeface="华文楷体" panose="02010600040101010101" pitchFamily="2" charset="-122"/>
                <a:cs typeface="Arial" panose="020B0604020202020204" pitchFamily="34" charset="0"/>
                <a:sym typeface="+mn-ea"/>
              </a:rPr>
              <a:t>          </a:t>
            </a:r>
            <a:r>
              <a:rPr lang="zh-CN" altLang="en-US" sz="2800" dirty="0" smtClean="0">
                <a:solidFill>
                  <a:srgbClr val="080A58"/>
                </a:solidFill>
                <a:latin typeface="华文楷体" panose="02010600040101010101" pitchFamily="2" charset="-122"/>
                <a:ea typeface="华文楷体" panose="02010600040101010101" pitchFamily="2" charset="-122"/>
                <a:cs typeface="Arial" panose="020B0604020202020204" pitchFamily="34" charset="0"/>
                <a:sym typeface="+mn-ea"/>
              </a:rPr>
              <a:t>事故案例分析</a:t>
            </a:r>
            <a:endParaRPr lang="zh-CN" altLang="en-US" sz="2800" dirty="0" smtClean="0">
              <a:solidFill>
                <a:srgbClr val="080A58"/>
              </a:solidFill>
              <a:latin typeface="华文楷体" panose="02010600040101010101" pitchFamily="2" charset="-122"/>
              <a:ea typeface="华文楷体" panose="02010600040101010101" pitchFamily="2" charset="-122"/>
              <a:cs typeface="Arial" panose="020B0604020202020204" pitchFamily="34" charset="0"/>
              <a:sym typeface="+mn-ea"/>
            </a:endParaRPr>
          </a:p>
          <a:p>
            <a:endParaRPr lang="zh-CN" altLang="en-US" sz="2800" dirty="0" smtClean="0">
              <a:solidFill>
                <a:srgbClr val="080A58"/>
              </a:solidFill>
              <a:latin typeface="华文楷体" panose="02010600040101010101" pitchFamily="2" charset="-122"/>
              <a:ea typeface="华文楷体" panose="02010600040101010101" pitchFamily="2" charset="-122"/>
              <a:cs typeface="Arial" panose="020B0604020202020204" pitchFamily="34" charset="0"/>
              <a:sym typeface="+mn-ea"/>
            </a:endParaRPr>
          </a:p>
        </p:txBody>
      </p:sp>
      <p:cxnSp>
        <p:nvCxnSpPr>
          <p:cNvPr id="3" name="直接连接符 5"/>
          <p:cNvCxnSpPr>
            <a:cxnSpLocks noChangeShapeType="1"/>
          </p:cNvCxnSpPr>
          <p:nvPr/>
        </p:nvCxnSpPr>
        <p:spPr bwMode="auto">
          <a:xfrm>
            <a:off x="8546465" y="4787967"/>
            <a:ext cx="3024505" cy="0"/>
          </a:xfrm>
          <a:prstGeom prst="line">
            <a:avLst/>
          </a:prstGeom>
          <a:noFill/>
          <a:ln w="28575" algn="ctr">
            <a:solidFill>
              <a:srgbClr val="080A58"/>
            </a:solidFill>
            <a:round/>
          </a:ln>
        </p:spPr>
      </p:cxnSp>
      <p:sp>
        <p:nvSpPr>
          <p:cNvPr id="5" name="文本框 4"/>
          <p:cNvSpPr txBox="1"/>
          <p:nvPr/>
        </p:nvSpPr>
        <p:spPr>
          <a:xfrm>
            <a:off x="1201420" y="4589780"/>
            <a:ext cx="7503795" cy="521970"/>
          </a:xfrm>
          <a:prstGeom prst="rect">
            <a:avLst/>
          </a:prstGeom>
          <a:noFill/>
        </p:spPr>
        <p:txBody>
          <a:bodyPr wrap="square" rtlCol="0" anchor="t">
            <a:spAutoFit/>
          </a:bodyPr>
          <a:p>
            <a:r>
              <a:rPr lang="zh-CN" altLang="en-US" sz="2800" dirty="0" smtClean="0">
                <a:solidFill>
                  <a:srgbClr val="080A58"/>
                </a:solidFill>
                <a:latin typeface="华文楷体" panose="02010600040101010101" pitchFamily="2" charset="-122"/>
                <a:ea typeface="华文楷体" panose="02010600040101010101" pitchFamily="2" charset="-122"/>
                <a:cs typeface="Arial" panose="020B0604020202020204" pitchFamily="34" charset="0"/>
                <a:sym typeface="+mn-ea"/>
              </a:rPr>
              <a:t>三、</a:t>
            </a:r>
            <a:r>
              <a:rPr lang="zh-CN" altLang="en-US" sz="2800" dirty="0" smtClean="0">
                <a:solidFill>
                  <a:srgbClr val="080A58"/>
                </a:solidFill>
                <a:latin typeface="华文楷体" panose="02010600040101010101" pitchFamily="2" charset="-122"/>
                <a:ea typeface="华文楷体" panose="02010600040101010101" pitchFamily="2" charset="-122"/>
                <a:cs typeface="Arial" panose="020B0604020202020204" pitchFamily="34" charset="0"/>
                <a:sym typeface="+mn-ea"/>
              </a:rPr>
              <a:t>建筑施工高处作业吊篮安全技术规程解读</a:t>
            </a:r>
            <a:endParaRPr lang="zh-CN" altLang="en-US" sz="2800" dirty="0" smtClean="0">
              <a:solidFill>
                <a:srgbClr val="080A58"/>
              </a:solidFill>
              <a:latin typeface="华文楷体" panose="02010600040101010101" pitchFamily="2" charset="-122"/>
              <a:ea typeface="华文楷体" panose="02010600040101010101" pitchFamily="2" charset="-122"/>
              <a:cs typeface="Arial" panose="020B0604020202020204" pitchFamily="34" charset="0"/>
              <a:sym typeface="+mn-ea"/>
            </a:endParaRPr>
          </a:p>
        </p:txBody>
      </p:sp>
      <p:cxnSp>
        <p:nvCxnSpPr>
          <p:cNvPr id="6" name="直接连接符 5"/>
          <p:cNvCxnSpPr>
            <a:cxnSpLocks noChangeShapeType="1"/>
          </p:cNvCxnSpPr>
          <p:nvPr/>
        </p:nvCxnSpPr>
        <p:spPr bwMode="auto">
          <a:xfrm>
            <a:off x="6397625" y="3798002"/>
            <a:ext cx="5245100" cy="0"/>
          </a:xfrm>
          <a:prstGeom prst="line">
            <a:avLst/>
          </a:prstGeom>
          <a:noFill/>
          <a:ln w="28575" algn="ctr">
            <a:solidFill>
              <a:srgbClr val="080A58"/>
            </a:solidFill>
            <a:roun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txBox="1">
            <a:spLocks noChangeArrowheads="1"/>
          </p:cNvSpPr>
          <p:nvPr/>
        </p:nvSpPr>
        <p:spPr bwMode="auto">
          <a:xfrm>
            <a:off x="466006" y="164465"/>
            <a:ext cx="2608039" cy="521970"/>
          </a:xfrm>
          <a:prstGeom prst="rect">
            <a:avLst/>
          </a:prstGeom>
          <a:noFill/>
          <a:ln w="9525">
            <a:noFill/>
            <a:miter lim="800000"/>
          </a:ln>
        </p:spPr>
        <p:txBody>
          <a:bodyPr wrap="square">
            <a:spAutoFit/>
          </a:bodyPr>
          <a:lstStyle/>
          <a:p>
            <a:pPr eaLnBrk="0" hangingPunct="0"/>
            <a:r>
              <a:rPr lang="zh-CN" altLang="en-US" sz="2800" dirty="0">
                <a:solidFill>
                  <a:srgbClr val="272424"/>
                </a:solidFill>
                <a:latin typeface="微软雅黑" panose="020B0503020204020204" pitchFamily="34" charset="-122"/>
                <a:ea typeface="微软雅黑" panose="020B0503020204020204" pitchFamily="34" charset="-122"/>
              </a:rPr>
              <a:t>《吊篮规程》</a:t>
            </a:r>
            <a:r>
              <a:rPr lang="en-US" altLang="zh-CN" sz="2800" dirty="0">
                <a:solidFill>
                  <a:srgbClr val="272424"/>
                </a:solidFill>
                <a:latin typeface="微软雅黑" panose="020B0503020204020204" pitchFamily="34" charset="-122"/>
                <a:ea typeface="微软雅黑" panose="020B0503020204020204" pitchFamily="34" charset="-122"/>
              </a:rPr>
              <a:t> </a:t>
            </a:r>
            <a:endParaRPr lang="zh-CN" altLang="en-US" sz="2800" dirty="0">
              <a:solidFill>
                <a:srgbClr val="FF0000"/>
              </a:solidFill>
              <a:latin typeface="微软雅黑" panose="020B0503020204020204" pitchFamily="34" charset="-122"/>
            </a:endParaRPr>
          </a:p>
        </p:txBody>
      </p:sp>
      <p:sp>
        <p:nvSpPr>
          <p:cNvPr id="5" name="文本框 4"/>
          <p:cNvSpPr txBox="1"/>
          <p:nvPr/>
        </p:nvSpPr>
        <p:spPr>
          <a:xfrm>
            <a:off x="409575" y="1134110"/>
            <a:ext cx="11425555" cy="5631180"/>
          </a:xfrm>
          <a:prstGeom prst="rect">
            <a:avLst/>
          </a:prstGeom>
          <a:noFill/>
        </p:spPr>
        <p:txBody>
          <a:bodyPr wrap="square" rtlCol="0" anchor="t">
            <a:spAutoFit/>
          </a:bodyPr>
          <a:lstStyle/>
          <a:p>
            <a:pPr marL="306070" indent="0" eaLnBrk="1" latinLnBrk="0" hangingPunct="1">
              <a:lnSpc>
                <a:spcPct val="150000"/>
              </a:lnSpc>
            </a:pP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主要体现在以下八个方面：</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266700" eaLnBrk="1" latinLnBrk="0" hangingPunct="1">
              <a:lnSpc>
                <a:spcPct val="150000"/>
              </a:lnSpc>
            </a:pP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特殊安装形式和副篮加设管理</a:t>
            </a:r>
            <a:r>
              <a:rPr lang="zh-CN" altLang="en-US" sz="2400" dirty="0">
                <a:solidFill>
                  <a:srgbClr val="000000"/>
                </a:solidFill>
                <a:latin typeface="+mn-ea"/>
                <a:ea typeface="+mn-ea"/>
                <a:cs typeface="微软雅黑" panose="020B0503020204020204" pitchFamily="34" charset="-122"/>
                <a:sym typeface="+mn-ea"/>
              </a:rPr>
              <a:t>；</a:t>
            </a:r>
            <a:r>
              <a:rPr lang="en-US" altLang="zh-CN" sz="2400" dirty="0" err="1">
                <a:solidFill>
                  <a:srgbClr val="000000"/>
                </a:solidFill>
                <a:latin typeface="+mn-ea"/>
                <a:ea typeface="+mn-ea"/>
                <a:cs typeface="微软雅黑" panose="020B0503020204020204" pitchFamily="34" charset="-122"/>
                <a:sym typeface="+mn-ea"/>
              </a:rPr>
              <a:t> </a:t>
            </a:r>
            <a:endParaRPr lang="en-US" altLang="zh-CN" sz="2400" dirty="0" err="1">
              <a:solidFill>
                <a:srgbClr val="000000"/>
              </a:solidFill>
              <a:latin typeface="+mn-ea"/>
              <a:ea typeface="+mn-ea"/>
              <a:cs typeface="微软雅黑" panose="020B0503020204020204" pitchFamily="34" charset="-122"/>
              <a:sym typeface="+mn-ea"/>
            </a:endParaRPr>
          </a:p>
          <a:p>
            <a:pPr marL="0" indent="266700" eaLnBrk="1" latinLnBrk="0" hangingPunct="1">
              <a:lnSpc>
                <a:spcPct val="150000"/>
              </a:lnSpc>
            </a:pPr>
            <a:r>
              <a:rPr lang="en-US" altLang="zh-CN" sz="2400" dirty="0">
                <a:solidFill>
                  <a:srgbClr val="000000"/>
                </a:solidFill>
                <a:latin typeface="+mn-ea"/>
                <a:ea typeface="+mn-ea"/>
                <a:cs typeface="微软雅黑" panose="020B0503020204020204" pitchFamily="34" charset="-122"/>
                <a:sym typeface="+mn-ea"/>
              </a:rPr>
              <a:t>2</a:t>
            </a:r>
            <a:r>
              <a:rPr lang="zh-CN" altLang="en-US" sz="2400" dirty="0">
                <a:solidFill>
                  <a:srgbClr val="000000"/>
                </a:solidFill>
                <a:latin typeface="+mn-ea"/>
                <a:ea typeface="+mn-ea"/>
                <a:cs typeface="微软雅黑" panose="020B0503020204020204" pitchFamily="34" charset="-122"/>
                <a:sym typeface="+mn-ea"/>
              </a:rPr>
              <a:t>）</a:t>
            </a:r>
            <a:r>
              <a:rPr lang="zh-CN" altLang="en-US" sz="2400" dirty="0">
                <a:solidFill>
                  <a:schemeClr val="tx1"/>
                </a:solidFill>
                <a:latin typeface="+mn-ea"/>
                <a:ea typeface="+mn-ea"/>
                <a:cs typeface="+mn-ea"/>
                <a:sym typeface="+mn-ea"/>
              </a:rPr>
              <a:t>技术论证要求</a:t>
            </a:r>
            <a:r>
              <a:rPr lang="zh-CN" altLang="en-US" sz="2400" dirty="0">
                <a:solidFill>
                  <a:schemeClr val="tx1"/>
                </a:solidFill>
                <a:latin typeface="+mn-ea"/>
                <a:ea typeface="+mn-ea"/>
                <a:cs typeface="微软雅黑" panose="020B0503020204020204" pitchFamily="34" charset="-122"/>
              </a:rPr>
              <a:t>；</a:t>
            </a:r>
            <a:endParaRPr lang="zh-CN" altLang="en-US" sz="2400" dirty="0">
              <a:solidFill>
                <a:schemeClr val="tx1"/>
              </a:solidFill>
              <a:latin typeface="微软雅黑" panose="020B0503020204020204" pitchFamily="34" charset="-122"/>
              <a:ea typeface="微软雅黑" panose="020B0503020204020204" pitchFamily="34" charset="-122"/>
              <a:sym typeface="+mn-ea"/>
            </a:endParaRPr>
          </a:p>
          <a:p>
            <a:pPr marL="0" indent="266700" eaLnBrk="1" latinLnBrk="0" hangingPunct="1">
              <a:lnSpc>
                <a:spcPct val="150000"/>
              </a:lnSpc>
            </a:pPr>
            <a:r>
              <a:rPr lang="en-US" altLang="zh-CN" sz="2400" dirty="0">
                <a:solidFill>
                  <a:schemeClr val="tx1"/>
                </a:solidFill>
                <a:latin typeface="+mn-ea"/>
                <a:ea typeface="+mn-ea"/>
                <a:cs typeface="微软雅黑" panose="020B0503020204020204" pitchFamily="34" charset="-122"/>
              </a:rPr>
              <a:t>3</a:t>
            </a:r>
            <a:r>
              <a:rPr lang="zh-CN" altLang="en-US" sz="2400" dirty="0">
                <a:solidFill>
                  <a:schemeClr val="tx1"/>
                </a:solidFill>
                <a:latin typeface="+mn-ea"/>
                <a:ea typeface="+mn-ea"/>
                <a:cs typeface="微软雅黑" panose="020B0503020204020204" pitchFamily="34" charset="-122"/>
              </a:rPr>
              <a:t>）</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安全锁管理、</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安全绳管理；</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266700" eaLnBrk="1" latinLnBrk="0" hangingPunct="1">
              <a:lnSpc>
                <a:spcPct val="150000"/>
              </a:lnSpc>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4</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进场吊篮主要构配件核查；</a:t>
            </a:r>
            <a:endPar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266700" eaLnBrk="1" latinLnBrk="0" hangingPunct="1">
              <a:lnSpc>
                <a:spcPct val="150000"/>
              </a:lnSpc>
            </a:pP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吊篮安装、拆除、使用、移位管理；</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endParaRPr>
          </a:p>
          <a:p>
            <a:pPr marL="0" indent="266700" eaLnBrk="1" latinLnBrk="0" hangingPunct="1">
              <a:lnSpc>
                <a:spcPct val="150000"/>
              </a:lnSpc>
            </a:pP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6</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）专项施工方案编制规定和安全技术交底内容要求；</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endParaRPr>
          </a:p>
          <a:p>
            <a:pPr marL="0" indent="266700" eaLnBrk="1" latinLnBrk="0" hangingPunct="1">
              <a:lnSpc>
                <a:spcPct val="150000"/>
              </a:lnSpc>
            </a:pP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）检验检测管理；</a:t>
            </a:r>
            <a:endPar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266700" eaLnBrk="1" latinLnBrk="0" hangingPunct="1">
              <a:lnSpc>
                <a:spcPct val="150000"/>
              </a:lnSpc>
            </a:pP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8</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）细化了检查、检验</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、验收、维保表格，明确了抽查、验收检查模式等。</a:t>
            </a:r>
            <a:endPar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266700" eaLnBrk="1" latinLnBrk="0" hangingPunct="1">
              <a:lnSpc>
                <a:spcPct val="150000"/>
              </a:lnSpc>
            </a:pP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bwMode="auto">
          <a:xfrm>
            <a:off x="409575" y="1061720"/>
            <a:ext cx="2659380" cy="670560"/>
          </a:xfrm>
          <a:prstGeom prst="rect">
            <a:avLst/>
          </a:prstGeom>
          <a:gradFill>
            <a:gsLst>
              <a:gs pos="0">
                <a:srgbClr val="FFF200"/>
              </a:gs>
              <a:gs pos="45000">
                <a:srgbClr val="FF7A00"/>
              </a:gs>
              <a:gs pos="70000">
                <a:srgbClr val="FF0300"/>
              </a:gs>
              <a:gs pos="100000">
                <a:srgbClr val="4D0808"/>
              </a:gs>
            </a:gsLst>
            <a:lin ang="3600000" scaled="0"/>
          </a:gradFill>
          <a:ln w="9525" cap="flat" cmpd="sng" algn="ctr">
            <a:solidFill>
              <a:schemeClr val="tx1"/>
            </a:solidFill>
            <a:prstDash val="solid"/>
            <a:round/>
            <a:headEnd type="none" w="med" len="med"/>
            <a:tailEnd type="none" w="med" len="med"/>
          </a:ln>
          <a:scene3d>
            <a:camera prst="orthographicFront"/>
            <a:lightRig rig="threePt" dir="t"/>
          </a:scene3d>
          <a:sp3d>
            <a:bevelT w="101600" h="101600"/>
          </a:sp3d>
        </p:spPr>
        <p:txBody>
          <a:bodyPr vert="horz" wrap="square" lIns="36000" tIns="45720" rIns="36000" bIns="45720" numCol="1" rtlCol="0" anchor="ctr" anchorCtr="1" compatLnSpc="1"/>
          <a:lstStyle/>
          <a:p>
            <a:r>
              <a:rPr lang="zh-CN" altLang="en-US" sz="2800" dirty="0">
                <a:solidFill>
                  <a:schemeClr val="accent1"/>
                </a:solidFill>
                <a:latin typeface="+mj-ea"/>
                <a:ea typeface="+mj-ea"/>
              </a:rPr>
              <a:t>四、条文要点</a:t>
            </a:r>
            <a:endParaRPr lang="zh-CN" altLang="en-US" sz="2800" dirty="0">
              <a:solidFill>
                <a:schemeClr val="accent1"/>
              </a:solidFill>
              <a:latin typeface="+mj-ea"/>
              <a:ea typeface="+mj-ea"/>
            </a:endParaRPr>
          </a:p>
        </p:txBody>
      </p:sp>
      <p:sp>
        <p:nvSpPr>
          <p:cNvPr id="3" name="TextBox 7"/>
          <p:cNvSpPr txBox="1">
            <a:spLocks noChangeArrowheads="1"/>
          </p:cNvSpPr>
          <p:nvPr/>
        </p:nvSpPr>
        <p:spPr bwMode="auto">
          <a:xfrm>
            <a:off x="466006" y="164465"/>
            <a:ext cx="2608039" cy="523220"/>
          </a:xfrm>
          <a:prstGeom prst="rect">
            <a:avLst/>
          </a:prstGeom>
          <a:noFill/>
          <a:ln w="9525">
            <a:noFill/>
            <a:miter lim="800000"/>
          </a:ln>
        </p:spPr>
        <p:txBody>
          <a:bodyPr wrap="square">
            <a:spAutoFit/>
          </a:bodyPr>
          <a:lstStyle/>
          <a:p>
            <a:pPr eaLnBrk="0" hangingPunct="0"/>
            <a:r>
              <a:rPr lang="zh-CN" altLang="en-US" sz="2800" dirty="0">
                <a:solidFill>
                  <a:srgbClr val="272424"/>
                </a:solidFill>
                <a:latin typeface="微软雅黑" panose="020B0503020204020204" pitchFamily="34" charset="-122"/>
                <a:ea typeface="微软雅黑" panose="020B0503020204020204" pitchFamily="34" charset="-122"/>
              </a:rPr>
              <a:t>《吊篮规程》</a:t>
            </a:r>
            <a:r>
              <a:rPr lang="en-US" altLang="zh-CN" sz="2800" dirty="0">
                <a:solidFill>
                  <a:srgbClr val="272424"/>
                </a:solidFill>
                <a:latin typeface="微软雅黑" panose="020B0503020204020204" pitchFamily="34" charset="-122"/>
                <a:ea typeface="微软雅黑" panose="020B0503020204020204" pitchFamily="34" charset="-122"/>
              </a:rPr>
              <a:t> </a:t>
            </a:r>
            <a:endParaRPr lang="zh-CN" altLang="en-US" sz="2800" dirty="0">
              <a:solidFill>
                <a:srgbClr val="FF0000"/>
              </a:solidFill>
              <a:latin typeface="微软雅黑" panose="020B0503020204020204" pitchFamily="34" charset="-122"/>
            </a:endParaRPr>
          </a:p>
        </p:txBody>
      </p:sp>
      <p:sp>
        <p:nvSpPr>
          <p:cNvPr id="4" name="矩形 3"/>
          <p:cNvSpPr/>
          <p:nvPr/>
        </p:nvSpPr>
        <p:spPr>
          <a:xfrm>
            <a:off x="481330" y="1710055"/>
            <a:ext cx="11181080" cy="8401685"/>
          </a:xfrm>
          <a:prstGeom prst="rect">
            <a:avLst/>
          </a:prstGeom>
        </p:spPr>
        <p:txBody>
          <a:bodyPr wrap="square">
            <a:spAutoFit/>
          </a:bodyPr>
          <a:lstStyle/>
          <a:p>
            <a:pPr>
              <a:lnSpc>
                <a:spcPct val="150000"/>
              </a:lnSpc>
            </a:pPr>
            <a:r>
              <a:rPr lang="en-US" altLang="zh-CN" sz="2400" dirty="0">
                <a:solidFill>
                  <a:srgbClr val="00B050"/>
                </a:solidFill>
                <a:latin typeface="+mn-ea"/>
                <a:ea typeface="+mn-ea"/>
                <a:sym typeface="+mn-ea"/>
              </a:rPr>
              <a:t>1</a:t>
            </a:r>
            <a:r>
              <a:rPr lang="zh-CN" altLang="en-US" sz="2400" dirty="0">
                <a:solidFill>
                  <a:srgbClr val="00B050"/>
                </a:solidFill>
                <a:latin typeface="+mn-ea"/>
                <a:ea typeface="+mn-ea"/>
                <a:sym typeface="+mn-ea"/>
              </a:rPr>
              <a:t>、特殊安装形式吊篮管理</a:t>
            </a:r>
            <a:r>
              <a:rPr lang="en-US" altLang="zh-CN" sz="2400" dirty="0">
                <a:solidFill>
                  <a:srgbClr val="00B050"/>
                </a:solidFill>
                <a:latin typeface="+mn-ea"/>
                <a:ea typeface="+mn-ea"/>
                <a:cs typeface="微软雅黑" panose="020B0503020204020204" pitchFamily="34" charset="-122"/>
              </a:rPr>
              <a:t>   </a:t>
            </a:r>
            <a:endParaRPr lang="en-US" altLang="zh-CN" sz="2400" dirty="0">
              <a:solidFill>
                <a:srgbClr val="00B050"/>
              </a:solidFill>
              <a:latin typeface="+mn-ea"/>
              <a:ea typeface="+mn-ea"/>
              <a:cs typeface="微软雅黑" panose="020B0503020204020204" pitchFamily="34" charset="-122"/>
            </a:endParaRPr>
          </a:p>
          <a:p>
            <a:pPr>
              <a:lnSpc>
                <a:spcPct val="150000"/>
              </a:lnSpc>
            </a:pPr>
            <a:r>
              <a:rPr lang="en-US" altLang="zh-CN" sz="2400" dirty="0" err="1">
                <a:solidFill>
                  <a:srgbClr val="000000"/>
                </a:solidFill>
                <a:latin typeface="+mn-ea"/>
                <a:ea typeface="+mn-ea"/>
                <a:cs typeface="微软雅黑" panose="020B0503020204020204" pitchFamily="34" charset="-122"/>
              </a:rPr>
              <a:t>       特殊安装形式</a:t>
            </a:r>
            <a:r>
              <a:rPr lang="zh-CN" altLang="en-US" sz="2400" dirty="0" err="1">
                <a:solidFill>
                  <a:srgbClr val="000000"/>
                </a:solidFill>
                <a:latin typeface="+mn-ea"/>
                <a:ea typeface="+mn-ea"/>
                <a:cs typeface="微软雅黑" panose="020B0503020204020204" pitchFamily="34" charset="-122"/>
              </a:rPr>
              <a:t>的</a:t>
            </a:r>
            <a:r>
              <a:rPr lang="en-US" altLang="zh-CN" sz="2400" dirty="0" err="1">
                <a:solidFill>
                  <a:srgbClr val="000000"/>
                </a:solidFill>
                <a:latin typeface="+mn-ea"/>
                <a:ea typeface="+mn-ea"/>
                <a:cs typeface="微软雅黑" panose="020B0503020204020204" pitchFamily="34" charset="-122"/>
              </a:rPr>
              <a:t>悬挂装置和增设副篮的专项设计、制作加工应由</a:t>
            </a:r>
            <a:r>
              <a:rPr lang="zh-CN" altLang="en-US" sz="2400" dirty="0">
                <a:solidFill>
                  <a:srgbClr val="000000"/>
                </a:solidFill>
                <a:latin typeface="+mn-ea"/>
                <a:ea typeface="+mn-ea"/>
                <a:cs typeface="微软雅黑" panose="020B0503020204020204" pitchFamily="34" charset="-122"/>
              </a:rPr>
              <a:t>吊篮</a:t>
            </a:r>
            <a:r>
              <a:rPr lang="en-US" altLang="zh-CN" sz="2400" dirty="0" err="1">
                <a:solidFill>
                  <a:srgbClr val="000000"/>
                </a:solidFill>
                <a:latin typeface="+mn-ea"/>
                <a:ea typeface="+mn-ea"/>
                <a:cs typeface="微软雅黑" panose="020B0503020204020204" pitchFamily="34" charset="-122"/>
              </a:rPr>
              <a:t>制造企业完成</a:t>
            </a:r>
            <a:r>
              <a:rPr lang="en-US" altLang="zh-CN" sz="2400" dirty="0">
                <a:solidFill>
                  <a:srgbClr val="000000"/>
                </a:solidFill>
                <a:latin typeface="+mn-ea"/>
                <a:ea typeface="+mn-ea"/>
                <a:cs typeface="微软雅黑" panose="020B0503020204020204" pitchFamily="34" charset="-122"/>
              </a:rPr>
              <a:t>。</a:t>
            </a:r>
            <a:endParaRPr lang="en-US" altLang="zh-CN" sz="2400" dirty="0">
              <a:solidFill>
                <a:srgbClr val="000000"/>
              </a:solidFill>
              <a:latin typeface="+mn-ea"/>
              <a:ea typeface="+mn-ea"/>
              <a:cs typeface="微软雅黑" panose="020B0503020204020204" pitchFamily="34" charset="-122"/>
            </a:endParaRPr>
          </a:p>
          <a:p>
            <a:pPr>
              <a:lnSpc>
                <a:spcPct val="150000"/>
              </a:lnSpc>
            </a:pPr>
            <a:r>
              <a:rPr lang="en-US" altLang="zh-CN" sz="2400" dirty="0">
                <a:solidFill>
                  <a:srgbClr val="000000"/>
                </a:solidFill>
                <a:latin typeface="+mn-ea"/>
                <a:ea typeface="+mn-ea"/>
                <a:cs typeface="微软雅黑" panose="020B0503020204020204" pitchFamily="34" charset="-122"/>
              </a:rPr>
              <a:t>1</a:t>
            </a:r>
            <a:r>
              <a:rPr lang="zh-CN" altLang="en-US" sz="2400" dirty="0">
                <a:solidFill>
                  <a:srgbClr val="000000"/>
                </a:solidFill>
                <a:latin typeface="+mn-ea"/>
                <a:ea typeface="+mn-ea"/>
                <a:cs typeface="微软雅黑" panose="020B0503020204020204" pitchFamily="34" charset="-122"/>
              </a:rPr>
              <a:t>）提供设计计算等资料方面：</a:t>
            </a:r>
            <a:r>
              <a:rPr lang="zh-CN" altLang="en-US" sz="2400" dirty="0">
                <a:solidFill>
                  <a:schemeClr val="accent3"/>
                </a:solidFill>
                <a:latin typeface="微软雅黑" panose="020B0503020204020204" pitchFamily="34" charset="-122"/>
                <a:ea typeface="微软雅黑" panose="020B0503020204020204" pitchFamily="34" charset="-122"/>
                <a:cs typeface="微软雅黑" panose="020B0503020204020204" pitchFamily="34" charset="-122"/>
                <a:sym typeface="+mn-ea"/>
              </a:rPr>
              <a:t>悬挂装置结构、受力模型确定；主要结构受力件的强度、刚度和稳定性计算；构配件图、连接节点图、装配图等施工图纸。</a:t>
            </a:r>
            <a:r>
              <a:rPr lang="en-US" altLang="zh-CN" sz="2400" dirty="0" err="1">
                <a:solidFill>
                  <a:srgbClr val="000000"/>
                </a:solidFill>
                <a:latin typeface="+mn-ea"/>
                <a:ea typeface="+mn-ea"/>
                <a:cs typeface="微软雅黑" panose="020B0503020204020204" pitchFamily="34" charset="-122"/>
                <a:sym typeface="+mn-ea"/>
              </a:rPr>
              <a:t>构配件制作加工质量证明文件</a:t>
            </a:r>
            <a:r>
              <a:rPr lang="en-US" altLang="zh-CN" sz="2400" dirty="0">
                <a:solidFill>
                  <a:srgbClr val="000000"/>
                </a:solidFill>
                <a:latin typeface="+mn-ea"/>
                <a:ea typeface="+mn-ea"/>
                <a:cs typeface="微软雅黑" panose="020B0503020204020204" pitchFamily="34" charset="-122"/>
                <a:sym typeface="+mn-ea"/>
              </a:rPr>
              <a:t>； </a:t>
            </a:r>
            <a:r>
              <a:rPr lang="en-US" altLang="zh-CN" sz="2400" dirty="0" err="1">
                <a:solidFill>
                  <a:srgbClr val="000000"/>
                </a:solidFill>
                <a:latin typeface="+mn-ea"/>
                <a:ea typeface="+mn-ea"/>
                <a:cs typeface="微软雅黑" panose="020B0503020204020204" pitchFamily="34" charset="-122"/>
                <a:sym typeface="+mn-ea"/>
              </a:rPr>
              <a:t>使用要求</a:t>
            </a:r>
            <a:r>
              <a:rPr lang="en-US" altLang="zh-CN" sz="2400" dirty="0">
                <a:solidFill>
                  <a:srgbClr val="000000"/>
                </a:solidFill>
                <a:latin typeface="+mn-ea"/>
                <a:ea typeface="+mn-ea"/>
                <a:cs typeface="微软雅黑" panose="020B0503020204020204" pitchFamily="34" charset="-122"/>
                <a:sym typeface="+mn-ea"/>
              </a:rPr>
              <a:t>。</a:t>
            </a:r>
            <a:endParaRPr lang="en-US" altLang="zh-CN" sz="2400" dirty="0">
              <a:solidFill>
                <a:srgbClr val="000000"/>
              </a:solidFill>
              <a:latin typeface="+mn-ea"/>
              <a:ea typeface="+mn-ea"/>
              <a:cs typeface="微软雅黑" panose="020B0503020204020204" pitchFamily="34" charset="-122"/>
            </a:endParaRPr>
          </a:p>
          <a:p>
            <a:pPr fontAlgn="auto">
              <a:lnSpc>
                <a:spcPct val="150000"/>
              </a:lnSpc>
            </a:pPr>
            <a:r>
              <a:rPr lang="en-US" altLang="zh-CN" sz="2400" dirty="0">
                <a:solidFill>
                  <a:srgbClr val="000000"/>
                </a:solidFill>
                <a:latin typeface="+mn-ea"/>
                <a:ea typeface="+mn-ea"/>
                <a:cs typeface="微软雅黑" panose="020B0503020204020204" pitchFamily="34" charset="-122"/>
              </a:rPr>
              <a:t>2</a:t>
            </a:r>
            <a:r>
              <a:rPr lang="zh-CN" altLang="en-US" sz="2400" dirty="0">
                <a:solidFill>
                  <a:srgbClr val="000000"/>
                </a:solidFill>
                <a:latin typeface="+mn-ea"/>
                <a:ea typeface="+mn-ea"/>
                <a:cs typeface="微软雅黑" panose="020B0503020204020204" pitchFamily="34" charset="-122"/>
              </a:rPr>
              <a:t>）提供实物：悬挂装置的部件、构件、</a:t>
            </a:r>
            <a:r>
              <a:rPr lang="zh-CN" altLang="en-US" sz="2400" dirty="0">
                <a:solidFill>
                  <a:srgbClr val="000000"/>
                </a:solidFill>
                <a:latin typeface="+mn-ea"/>
                <a:ea typeface="+mn-ea"/>
                <a:cs typeface="微软雅黑" panose="020B0503020204020204" pitchFamily="34" charset="-122"/>
                <a:sym typeface="+mn-ea"/>
              </a:rPr>
              <a:t>螺栓、销轴等</a:t>
            </a:r>
            <a:r>
              <a:rPr lang="zh-CN" altLang="en-US" sz="2400" dirty="0">
                <a:solidFill>
                  <a:srgbClr val="000000"/>
                </a:solidFill>
                <a:latin typeface="+mn-ea"/>
                <a:ea typeface="+mn-ea"/>
                <a:cs typeface="微软雅黑" panose="020B0503020204020204" pitchFamily="34" charset="-122"/>
              </a:rPr>
              <a:t>配套连接件</a:t>
            </a:r>
            <a:r>
              <a:rPr lang="en-US" altLang="zh-CN" sz="2400" dirty="0">
                <a:solidFill>
                  <a:srgbClr val="000000"/>
                </a:solidFill>
                <a:latin typeface="+mn-ea"/>
                <a:ea typeface="+mn-ea"/>
                <a:cs typeface="微软雅黑" panose="020B0503020204020204" pitchFamily="34" charset="-122"/>
              </a:rPr>
              <a:t> </a:t>
            </a:r>
            <a:r>
              <a:rPr lang="zh-CN" altLang="en-US" sz="2400" dirty="0">
                <a:solidFill>
                  <a:srgbClr val="000000"/>
                </a:solidFill>
                <a:latin typeface="+mn-ea"/>
                <a:ea typeface="+mn-ea"/>
                <a:cs typeface="微软雅黑" panose="020B0503020204020204" pitchFamily="34" charset="-122"/>
              </a:rPr>
              <a:t>。</a:t>
            </a:r>
            <a:endParaRPr lang="zh-CN" altLang="en-US" sz="2400" dirty="0">
              <a:solidFill>
                <a:srgbClr val="00B0F0"/>
              </a:solidFill>
              <a:latin typeface="+mn-ea"/>
              <a:ea typeface="+mn-ea"/>
              <a:cs typeface="微软雅黑" panose="020B0503020204020204" pitchFamily="34" charset="-122"/>
            </a:endParaRPr>
          </a:p>
          <a:p>
            <a:pPr fontAlgn="auto">
              <a:lnSpc>
                <a:spcPct val="150000"/>
              </a:lnSpc>
            </a:pPr>
            <a:r>
              <a:rPr lang="en-US" altLang="zh-CN" sz="2400" dirty="0">
                <a:solidFill>
                  <a:srgbClr val="00B050"/>
                </a:solidFill>
                <a:latin typeface="+mn-ea"/>
                <a:ea typeface="+mn-ea"/>
                <a:cs typeface="+mn-ea"/>
                <a:sym typeface="+mn-ea"/>
              </a:rPr>
              <a:t>2</a:t>
            </a:r>
            <a:r>
              <a:rPr lang="zh-CN" altLang="en-US" sz="2400" dirty="0">
                <a:solidFill>
                  <a:srgbClr val="00B050"/>
                </a:solidFill>
                <a:latin typeface="+mn-ea"/>
                <a:ea typeface="+mn-ea"/>
                <a:cs typeface="+mn-ea"/>
                <a:sym typeface="+mn-ea"/>
              </a:rPr>
              <a:t>、技术论证管理</a:t>
            </a:r>
            <a:endParaRPr lang="zh-CN" altLang="en-US" sz="2400" dirty="0">
              <a:solidFill>
                <a:srgbClr val="00B050"/>
              </a:solidFill>
              <a:latin typeface="+mn-ea"/>
              <a:ea typeface="+mn-ea"/>
              <a:cs typeface="+mn-ea"/>
              <a:sym typeface="+mn-ea"/>
            </a:endParaRPr>
          </a:p>
          <a:p>
            <a:pPr fontAlgn="auto">
              <a:lnSpc>
                <a:spcPct val="150000"/>
              </a:lnSpc>
            </a:pPr>
            <a:r>
              <a:rPr lang="zh-CN" altLang="en-US" sz="2400" dirty="0">
                <a:solidFill>
                  <a:schemeClr val="tx1"/>
                </a:solidFill>
                <a:latin typeface="+mn-ea"/>
                <a:ea typeface="+mn-ea"/>
                <a:cs typeface="+mn-ea"/>
                <a:sym typeface="+mn-ea"/>
              </a:rPr>
              <a:t>1） 施工高度超过50m的幕墙安装工程；</a:t>
            </a:r>
            <a:endParaRPr lang="zh-CN" altLang="en-US" sz="2400" dirty="0">
              <a:solidFill>
                <a:schemeClr val="tx1"/>
              </a:solidFill>
              <a:latin typeface="+mn-ea"/>
              <a:ea typeface="+mn-ea"/>
              <a:cs typeface="+mn-ea"/>
            </a:endParaRPr>
          </a:p>
          <a:p>
            <a:pPr fontAlgn="auto">
              <a:lnSpc>
                <a:spcPct val="150000"/>
              </a:lnSpc>
            </a:pPr>
            <a:r>
              <a:rPr lang="zh-CN" altLang="en-US" sz="2400" dirty="0">
                <a:solidFill>
                  <a:schemeClr val="tx1"/>
                </a:solidFill>
                <a:latin typeface="+mn-ea"/>
                <a:ea typeface="+mn-ea"/>
                <a:cs typeface="+mn-ea"/>
                <a:sym typeface="+mn-ea"/>
              </a:rPr>
              <a:t>2） 施工高度超过80m的外立面的涂刷、整修、灯光安装等工程；</a:t>
            </a:r>
            <a:endParaRPr lang="zh-CN" altLang="en-US" sz="2400" dirty="0">
              <a:solidFill>
                <a:schemeClr val="tx1"/>
              </a:solidFill>
              <a:latin typeface="+mn-ea"/>
              <a:ea typeface="+mn-ea"/>
              <a:cs typeface="+mn-ea"/>
            </a:endParaRPr>
          </a:p>
          <a:p>
            <a:pPr fontAlgn="auto">
              <a:lnSpc>
                <a:spcPct val="150000"/>
              </a:lnSpc>
            </a:pPr>
            <a:r>
              <a:rPr lang="zh-CN" altLang="en-US" sz="2400" dirty="0">
                <a:solidFill>
                  <a:schemeClr val="tx1"/>
                </a:solidFill>
                <a:latin typeface="+mn-ea"/>
                <a:ea typeface="+mn-ea"/>
                <a:cs typeface="+mn-ea"/>
                <a:sym typeface="+mn-ea"/>
              </a:rPr>
              <a:t>3 ）特殊安装形式和加设副篮的吊篮施工。</a:t>
            </a:r>
            <a:endParaRPr lang="en-US" altLang="zh-CN" sz="2400" dirty="0">
              <a:solidFill>
                <a:schemeClr val="tx1"/>
              </a:solidFill>
              <a:latin typeface="+mn-ea"/>
              <a:ea typeface="+mn-ea"/>
              <a:cs typeface="+mn-ea"/>
            </a:endParaRPr>
          </a:p>
          <a:p>
            <a:pPr>
              <a:lnSpc>
                <a:spcPct val="150000"/>
              </a:lnSpc>
            </a:pPr>
            <a:endParaRPr lang="zh-CN" altLang="en-US" sz="2400" dirty="0">
              <a:solidFill>
                <a:srgbClr val="000000"/>
              </a:solidFill>
              <a:latin typeface="+mn-ea"/>
              <a:ea typeface="+mn-ea"/>
              <a:cs typeface="微软雅黑" panose="020B0503020204020204" pitchFamily="34" charset="-122"/>
            </a:endParaRPr>
          </a:p>
          <a:p>
            <a:pPr>
              <a:lnSpc>
                <a:spcPct val="150000"/>
              </a:lnSpc>
            </a:pPr>
            <a:r>
              <a:rPr lang="en-US" altLang="zh-CN" sz="2400" dirty="0">
                <a:gradFill>
                  <a:gsLst>
                    <a:gs pos="0">
                      <a:srgbClr val="007BD3"/>
                    </a:gs>
                    <a:gs pos="100000">
                      <a:srgbClr val="034373"/>
                    </a:gs>
                  </a:gsLst>
                  <a:lin scaled="0"/>
                </a:gradFill>
                <a:latin typeface="+mn-ea"/>
                <a:ea typeface="+mn-ea"/>
                <a:cs typeface="微软雅黑" panose="020B0503020204020204" pitchFamily="34" charset="-122"/>
                <a:sym typeface="+mn-ea"/>
              </a:rPr>
              <a:t>    </a:t>
            </a:r>
            <a:r>
              <a:rPr lang="en-US" altLang="zh-CN" sz="2400" dirty="0">
                <a:gradFill>
                  <a:gsLst>
                    <a:gs pos="0">
                      <a:srgbClr val="007BD3"/>
                    </a:gs>
                    <a:gs pos="100000">
                      <a:srgbClr val="034373"/>
                    </a:gs>
                  </a:gsLst>
                  <a:lin scaled="0"/>
                </a:gradFill>
                <a:latin typeface="+mn-ea"/>
                <a:ea typeface="+mn-ea"/>
                <a:sym typeface="+mn-ea"/>
              </a:rPr>
              <a:t>             </a:t>
            </a:r>
            <a:r>
              <a:rPr lang="en-US" altLang="zh-CN" sz="2400" dirty="0">
                <a:gradFill>
                  <a:gsLst>
                    <a:gs pos="0">
                      <a:srgbClr val="007BD3"/>
                    </a:gs>
                    <a:gs pos="100000">
                      <a:srgbClr val="034373"/>
                    </a:gs>
                  </a:gsLst>
                  <a:lin scaled="0"/>
                </a:gradFill>
                <a:latin typeface="+mn-ea"/>
                <a:ea typeface="+mn-ea"/>
              </a:rPr>
              <a:t>             </a:t>
            </a:r>
            <a:endParaRPr lang="zh-CN" altLang="en-US" sz="2400" dirty="0">
              <a:gradFill>
                <a:gsLst>
                  <a:gs pos="0">
                    <a:srgbClr val="007BD3"/>
                  </a:gs>
                  <a:gs pos="100000">
                    <a:srgbClr val="034373"/>
                  </a:gs>
                </a:gsLst>
                <a:lin scaled="0"/>
              </a:gradFill>
              <a:latin typeface="+mn-ea"/>
              <a:ea typeface="+mn-ea"/>
            </a:endParaRPr>
          </a:p>
          <a:p>
            <a:pPr fontAlgn="auto">
              <a:lnSpc>
                <a:spcPct val="150000"/>
              </a:lnSpc>
            </a:pPr>
            <a:endParaRPr lang="en-US" altLang="zh-CN" sz="2400" dirty="0">
              <a:gradFill>
                <a:gsLst>
                  <a:gs pos="0">
                    <a:srgbClr val="007BD3"/>
                  </a:gs>
                  <a:gs pos="100000">
                    <a:srgbClr val="034373"/>
                  </a:gs>
                </a:gsLst>
                <a:lin scaled="0"/>
              </a:gradFill>
              <a:latin typeface="+mn-ea"/>
              <a:ea typeface="+mn-ea"/>
              <a:cs typeface="+mn-ea"/>
            </a:endParaRPr>
          </a:p>
          <a:p>
            <a:pPr fontAlgn="auto">
              <a:lnSpc>
                <a:spcPct val="150000"/>
              </a:lnSpc>
            </a:pPr>
            <a:endParaRPr lang="en-US" altLang="zh-CN" sz="2400" dirty="0">
              <a:gradFill>
                <a:gsLst>
                  <a:gs pos="0">
                    <a:srgbClr val="007BD3"/>
                  </a:gs>
                  <a:gs pos="100000">
                    <a:srgbClr val="034373"/>
                  </a:gs>
                </a:gsLst>
                <a:lin scaled="0"/>
              </a:gradFill>
              <a:latin typeface="+mn-ea"/>
              <a:ea typeface="+mn-ea"/>
              <a:cs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9575" y="1061720"/>
            <a:ext cx="11494770" cy="7294305"/>
          </a:xfrm>
          <a:prstGeom prst="rect">
            <a:avLst/>
          </a:prstGeom>
        </p:spPr>
        <p:txBody>
          <a:bodyPr wrap="square">
            <a:spAutoFit/>
          </a:bodyPr>
          <a:lstStyle/>
          <a:p>
            <a:pPr marL="90805" indent="-6985" eaLnBrk="1" latinLnBrk="0" hangingPunct="1">
              <a:lnSpc>
                <a:spcPct val="130000"/>
              </a:lnSpc>
            </a:pPr>
            <a:r>
              <a:rPr lang="en-US" altLang="zh-CN"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、副篮加设管理。 </a:t>
            </a:r>
            <a:endPar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30000"/>
              </a:lnSpc>
            </a:pP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该悬挂装置不宜采用特殊安装形式；悬挂平台可在建筑物一侧设置1个副篮，且在作业时悬挂平台横向水平倾角不应超过8；横向副篮长度不应超过1200mm，底板面积不应超过1m</a:t>
            </a:r>
            <a:r>
              <a:rPr lang="zh-CN" altLang="en-US" sz="2400" dirty="0">
                <a:solidFill>
                  <a:srgbClr val="000000"/>
                </a:solidFill>
                <a:latin typeface="Times New Roman" panose="02020603050405020304" charset="0"/>
                <a:ea typeface="微软雅黑" panose="020B0503020204020204" pitchFamily="34" charset="-122"/>
                <a:cs typeface="Times New Roman" panose="02020603050405020304" charset="0"/>
                <a:sym typeface="+mn-ea"/>
              </a:rPr>
              <a:t>²</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。纵向副篮长度不应超过1000mm，宽度不应超过主平台的宽度；  副篮仅可作为操作人员作业平台，不得堆放施工材料；当操作人员进入副篮时，主悬挂平台应限载60%使用。</a:t>
            </a:r>
            <a:endParaRPr lang="en-US" altLang="zh-CN"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30000"/>
              </a:lnSpc>
            </a:pPr>
            <a:r>
              <a:rPr lang="en-US" altLang="zh-CN"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、同一吊篮宜采用一种特殊安装形式。</a:t>
            </a:r>
            <a:endPar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30000"/>
              </a:lnSpc>
            </a:pP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 特殊安装形式改变了悬挂装置的受力形式、设计制作均为非批量进行，安装、使用风险相对较高，为了保证使用安全，故一台吊篮不宜采用多种特殊安装形式。</a:t>
            </a:r>
            <a:endPar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30000"/>
              </a:lnSpc>
            </a:pPr>
            <a:r>
              <a:rPr lang="en-US" altLang="zh-CN"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、防坠落装置（安全锁）一工地一标定。</a:t>
            </a:r>
            <a:endPar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30000"/>
              </a:lnSpc>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       由于安全锁是防止吊篮悬挂平台空中意外坠落的重要安全装置，省标规定，吊篮进入施工现场安装前，应对安全锁进行标定。并提出宜选择有网上查询报告真伪功能的检验机构进行标定；</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标定报告中应注明安全锁使用的工程名称</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和标定的有效期。应采用</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LSF30</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型安全锁</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（抗冲击能力</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30KN</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30000"/>
              </a:lnSpc>
            </a:pP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TextBox 7"/>
          <p:cNvSpPr txBox="1">
            <a:spLocks noChangeArrowheads="1"/>
          </p:cNvSpPr>
          <p:nvPr/>
        </p:nvSpPr>
        <p:spPr bwMode="auto">
          <a:xfrm>
            <a:off x="466006" y="164465"/>
            <a:ext cx="2608039" cy="523220"/>
          </a:xfrm>
          <a:prstGeom prst="rect">
            <a:avLst/>
          </a:prstGeom>
          <a:noFill/>
          <a:ln w="9525">
            <a:noFill/>
            <a:miter lim="800000"/>
          </a:ln>
        </p:spPr>
        <p:txBody>
          <a:bodyPr wrap="square">
            <a:spAutoFit/>
          </a:bodyPr>
          <a:lstStyle/>
          <a:p>
            <a:pPr eaLnBrk="0" hangingPunct="0"/>
            <a:r>
              <a:rPr lang="zh-CN" altLang="en-US" sz="2800" dirty="0">
                <a:solidFill>
                  <a:srgbClr val="272424"/>
                </a:solidFill>
                <a:latin typeface="微软雅黑" panose="020B0503020204020204" pitchFamily="34" charset="-122"/>
                <a:ea typeface="微软雅黑" panose="020B0503020204020204" pitchFamily="34" charset="-122"/>
              </a:rPr>
              <a:t>《吊篮规程》</a:t>
            </a:r>
            <a:r>
              <a:rPr lang="en-US" altLang="zh-CN" sz="2800" dirty="0">
                <a:solidFill>
                  <a:srgbClr val="272424"/>
                </a:solidFill>
                <a:latin typeface="微软雅黑" panose="020B0503020204020204" pitchFamily="34" charset="-122"/>
                <a:ea typeface="微软雅黑" panose="020B0503020204020204" pitchFamily="34" charset="-122"/>
              </a:rPr>
              <a:t> </a:t>
            </a:r>
            <a:endParaRPr lang="zh-CN" altLang="en-US" sz="2800" dirty="0">
              <a:solidFill>
                <a:srgbClr val="FF0000"/>
              </a:solidFill>
              <a:latin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0830" y="1061720"/>
            <a:ext cx="11683365" cy="7294305"/>
          </a:xfrm>
          <a:prstGeom prst="rect">
            <a:avLst/>
          </a:prstGeom>
        </p:spPr>
        <p:txBody>
          <a:bodyPr wrap="square">
            <a:spAutoFit/>
          </a:bodyPr>
          <a:lstStyle/>
          <a:p>
            <a:pPr marL="90805" indent="-6985" eaLnBrk="1" latinLnBrk="0" hangingPunct="1">
              <a:lnSpc>
                <a:spcPct val="130000"/>
              </a:lnSpc>
            </a:pPr>
            <a:r>
              <a:rPr lang="en-US" altLang="zh-CN"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、防坠落装置（安全锁）使用年限规定。</a:t>
            </a:r>
            <a:endPar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a:lnSpc>
                <a:spcPct val="130000"/>
              </a:lnSpc>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       根据安全锁使用特性以及使用满三年的安全锁外观、摆轮、锁绳块等均会存在磨损和锈蚀等缺陷。参考外省市主管部门、制造企业对安全锁管理的意见建议，规定了安全锁出厂满</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年报废</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期限，</a:t>
            </a:r>
            <a:r>
              <a:rPr lang="zh-CN" altLang="en-US" sz="2400" dirty="0">
                <a:solidFill>
                  <a:schemeClr val="dk1"/>
                </a:solidFill>
                <a:latin typeface="微软雅黑" panose="020B0503020204020204" pitchFamily="34" charset="-122"/>
                <a:ea typeface="微软雅黑" panose="020B0503020204020204" pitchFamily="34" charset="-122"/>
                <a:cs typeface="+mn-ea"/>
                <a:sym typeface="+mn-ea"/>
              </a:rPr>
              <a:t>不得使用出厂日期、制造企业不明的防坠落装置。</a:t>
            </a:r>
            <a:endParaRPr lang="en-US" altLang="zh-CN" sz="2400" dirty="0">
              <a:solidFill>
                <a:schemeClr val="dk1"/>
              </a:solidFill>
              <a:latin typeface="微软雅黑" panose="020B0503020204020204" pitchFamily="34" charset="-122"/>
              <a:ea typeface="微软雅黑" panose="020B0503020204020204" pitchFamily="34" charset="-122"/>
              <a:cs typeface="+mn-ea"/>
              <a:sym typeface="+mn-ea"/>
            </a:endParaRPr>
          </a:p>
          <a:p>
            <a:pPr marL="90805" indent="-6985">
              <a:lnSpc>
                <a:spcPct val="130000"/>
              </a:lnSpc>
            </a:pPr>
            <a:r>
              <a:rPr lang="en-US" altLang="zh-CN" sz="2400" dirty="0">
                <a:solidFill>
                  <a:schemeClr val="dk1"/>
                </a:solidFill>
                <a:latin typeface="微软雅黑" panose="020B0503020204020204" pitchFamily="34" charset="-122"/>
                <a:ea typeface="微软雅黑" panose="020B0503020204020204" pitchFamily="34" charset="-122"/>
                <a:cs typeface="+mn-ea"/>
                <a:sym typeface="+mn-ea"/>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离心式安全锁不在此限。</a:t>
            </a:r>
            <a:endParaRPr lang="en-US" altLang="zh-CN"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30000"/>
              </a:lnSpc>
            </a:pPr>
            <a:r>
              <a:rPr lang="en-US" altLang="zh-CN"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、特殊安装形式应附加检验项目。</a:t>
            </a:r>
            <a:endPar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30000"/>
              </a:lnSpc>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       规程在原高处作业吊篮检验报告基础上，新增了高处作业吊篮特殊安装形式附加检验项目，见附录</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B</a:t>
            </a:r>
            <a:r>
              <a:rPr lang="zh-CN"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。明确了</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特殊安装形式吊篮的检验项目；</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资料复核</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（安装方式与专项施工方案基本一致）、</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安装形式检验</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8</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类十种特殊安装形式）、</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进行载荷试验</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（核载和110%核载作平台升降试验）。</a:t>
            </a:r>
            <a:endPar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30000"/>
              </a:lnSpc>
            </a:pPr>
            <a:r>
              <a:rPr lang="en-US" altLang="zh-CN"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8</a:t>
            </a:r>
            <a:r>
              <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、检验机构及人员要求</a:t>
            </a:r>
            <a:endPar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30000"/>
              </a:lnSpc>
            </a:pPr>
            <a:r>
              <a:rPr lang="en-US" altLang="zh-CN"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latin typeface="微软雅黑" panose="020B0503020204020204" pitchFamily="34" charset="-122"/>
                <a:ea typeface="微软雅黑" panose="020B0503020204020204" pitchFamily="34" charset="-122"/>
                <a:sym typeface="+mn-ea"/>
              </a:rPr>
              <a:t>从事吊篮各类检验的检验检测机构应具备相应检验资质，具有科学公正检验结果的能力，严禁挂靠、兼职人员从事检验工作。</a:t>
            </a:r>
            <a:endParaRPr lang="zh-CN" altLang="en-US" sz="2400" dirty="0">
              <a:latin typeface="微软雅黑" panose="020B0503020204020204" pitchFamily="34" charset="-122"/>
              <a:ea typeface="微软雅黑" panose="020B0503020204020204" pitchFamily="34" charset="-122"/>
              <a:sym typeface="+mn-ea"/>
            </a:endParaRPr>
          </a:p>
          <a:p>
            <a:pPr marL="90805" indent="-6985" eaLnBrk="1" latinLnBrk="0" hangingPunct="1">
              <a:lnSpc>
                <a:spcPct val="130000"/>
              </a:lnSpc>
            </a:pPr>
            <a:r>
              <a:rPr lang="zh-CN" altLang="en-US" sz="2400"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sym typeface="+mn-ea"/>
              </a:rPr>
              <a:t>《特种设备检验机构核准规则》</a:t>
            </a:r>
            <a:r>
              <a:rPr lang="en-US" altLang="zh-CN" sz="2400"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sym typeface="+mn-ea"/>
              </a:rPr>
              <a:t>TSG Z7001-2021-12.8</a:t>
            </a:r>
            <a:r>
              <a:rPr lang="zh-CN" altLang="en-US" sz="2400"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sym typeface="+mn-ea"/>
              </a:rPr>
              <a:t>国家市场监督管理总局颁布</a:t>
            </a:r>
            <a:endParaRPr lang="en-US" altLang="zh-CN" sz="2400"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30000"/>
              </a:lnSpc>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 二名检验师、六名检验员。机构核准：为定期检验（复检），不属安装检验（初检）。</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TextBox 7"/>
          <p:cNvSpPr txBox="1">
            <a:spLocks noChangeArrowheads="1"/>
          </p:cNvSpPr>
          <p:nvPr/>
        </p:nvSpPr>
        <p:spPr bwMode="auto">
          <a:xfrm>
            <a:off x="466006" y="164465"/>
            <a:ext cx="2608039" cy="523220"/>
          </a:xfrm>
          <a:prstGeom prst="rect">
            <a:avLst/>
          </a:prstGeom>
          <a:noFill/>
          <a:ln w="9525">
            <a:noFill/>
            <a:miter lim="800000"/>
          </a:ln>
        </p:spPr>
        <p:txBody>
          <a:bodyPr wrap="square">
            <a:spAutoFit/>
          </a:bodyPr>
          <a:lstStyle/>
          <a:p>
            <a:pPr eaLnBrk="0" hangingPunct="0"/>
            <a:r>
              <a:rPr lang="zh-CN" altLang="en-US" sz="2800" dirty="0">
                <a:solidFill>
                  <a:srgbClr val="272424"/>
                </a:solidFill>
                <a:latin typeface="微软雅黑" panose="020B0503020204020204" pitchFamily="34" charset="-122"/>
                <a:ea typeface="微软雅黑" panose="020B0503020204020204" pitchFamily="34" charset="-122"/>
              </a:rPr>
              <a:t>《吊篮规程》</a:t>
            </a:r>
            <a:r>
              <a:rPr lang="en-US" altLang="zh-CN" sz="2800" dirty="0">
                <a:solidFill>
                  <a:srgbClr val="272424"/>
                </a:solidFill>
                <a:latin typeface="微软雅黑" panose="020B0503020204020204" pitchFamily="34" charset="-122"/>
                <a:ea typeface="微软雅黑" panose="020B0503020204020204" pitchFamily="34" charset="-122"/>
              </a:rPr>
              <a:t> </a:t>
            </a:r>
            <a:endParaRPr lang="zh-CN" altLang="en-US" sz="2800" dirty="0">
              <a:solidFill>
                <a:srgbClr val="FF0000"/>
              </a:solidFill>
              <a:latin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360" y="902970"/>
            <a:ext cx="11965305" cy="5334000"/>
          </a:xfrm>
          <a:prstGeom prst="rect">
            <a:avLst/>
          </a:prstGeom>
        </p:spPr>
        <p:txBody>
          <a:bodyPr wrap="square">
            <a:spAutoFit/>
          </a:bodyPr>
          <a:lstStyle/>
          <a:p>
            <a:pPr marL="90805" indent="-6985" eaLnBrk="1" latinLnBrk="0" hangingPunct="1">
              <a:lnSpc>
                <a:spcPct val="130000"/>
              </a:lnSpc>
            </a:pPr>
            <a:r>
              <a:rPr lang="en-US" altLang="zh-CN"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9</a:t>
            </a:r>
            <a:r>
              <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、吊篮平台长度大于4m管理</a:t>
            </a:r>
            <a:r>
              <a:rPr lang="en-US" altLang="zh-CN"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30000"/>
              </a:lnSpc>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当平台长度大于4m时</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，2人共用一根安全绳会带来人员站立位置、平台坠落时人员相互碰撞问题，会造成二次伤害事故，规程明确了每人应独</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立使用一根安全绳。</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50000"/>
              </a:lnSpc>
            </a:pPr>
            <a:r>
              <a:rPr lang="en-US" altLang="zh-CN"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、安全绳（生命绳）设置、使用管理</a:t>
            </a:r>
            <a:r>
              <a:rPr lang="en-US" altLang="zh-CN"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50000"/>
              </a:lnSpc>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安全绳应固定在建筑物或构筑物的承重结构构件上；转角处应有保护措施；安全绳受力后应有防滑的措施；安全绳尾部应垂放至地面，当安全绳不能保持基本垂直时，尾部应采取张紧措施（</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7.5KG</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重锤，离地</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300~500mm</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）；安全绳使用期限</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不宜超过2年。</a:t>
            </a:r>
            <a:r>
              <a:rPr lang="zh-CN" altLang="en-US" sz="24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判定安全绳的使用与报废，应根据安全绳的材质与性能、使用时间和外观质量综合考虑。</a:t>
            </a:r>
            <a:endParaRPr lang="en-US" sz="24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50000"/>
              </a:lnSpc>
            </a:pP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30000"/>
              </a:lnSpc>
            </a:pPr>
            <a:endPar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TextBox 7"/>
          <p:cNvSpPr txBox="1">
            <a:spLocks noChangeArrowheads="1"/>
          </p:cNvSpPr>
          <p:nvPr/>
        </p:nvSpPr>
        <p:spPr bwMode="auto">
          <a:xfrm>
            <a:off x="466006" y="164465"/>
            <a:ext cx="2608039" cy="523220"/>
          </a:xfrm>
          <a:prstGeom prst="rect">
            <a:avLst/>
          </a:prstGeom>
          <a:noFill/>
          <a:ln w="9525">
            <a:noFill/>
            <a:miter lim="800000"/>
          </a:ln>
        </p:spPr>
        <p:txBody>
          <a:bodyPr wrap="square">
            <a:spAutoFit/>
          </a:bodyPr>
          <a:lstStyle/>
          <a:p>
            <a:pPr eaLnBrk="0" hangingPunct="0"/>
            <a:r>
              <a:rPr lang="zh-CN" altLang="en-US" sz="2800" dirty="0">
                <a:solidFill>
                  <a:srgbClr val="272424"/>
                </a:solidFill>
                <a:latin typeface="微软雅黑" panose="020B0503020204020204" pitchFamily="34" charset="-122"/>
                <a:ea typeface="微软雅黑" panose="020B0503020204020204" pitchFamily="34" charset="-122"/>
              </a:rPr>
              <a:t>《吊篮规程》</a:t>
            </a:r>
            <a:r>
              <a:rPr lang="en-US" altLang="zh-CN" sz="2800" dirty="0">
                <a:solidFill>
                  <a:srgbClr val="272424"/>
                </a:solidFill>
                <a:latin typeface="微软雅黑" panose="020B0503020204020204" pitchFamily="34" charset="-122"/>
                <a:ea typeface="微软雅黑" panose="020B0503020204020204" pitchFamily="34" charset="-122"/>
              </a:rPr>
              <a:t> </a:t>
            </a:r>
            <a:endParaRPr lang="zh-CN" altLang="en-US" sz="2800" dirty="0">
              <a:solidFill>
                <a:srgbClr val="FF0000"/>
              </a:solidFill>
              <a:latin typeface="微软雅黑" panose="020B0503020204020204" pitchFamily="34" charset="-122"/>
            </a:endParaRPr>
          </a:p>
        </p:txBody>
      </p:sp>
      <p:pic>
        <p:nvPicPr>
          <p:cNvPr id="4" name="图片 2" descr="1"/>
          <p:cNvPicPr>
            <a:picLocks noChangeAspect="1"/>
          </p:cNvPicPr>
          <p:nvPr>
            <p:custDataLst>
              <p:tags r:id="rId1"/>
            </p:custDataLst>
          </p:nvPr>
        </p:nvPicPr>
        <p:blipFill>
          <a:blip r:embed="rId2" cstate="print"/>
          <a:stretch>
            <a:fillRect/>
          </a:stretch>
        </p:blipFill>
        <p:spPr>
          <a:xfrm>
            <a:off x="102870" y="5396865"/>
            <a:ext cx="2429510" cy="1929765"/>
          </a:xfrm>
          <a:prstGeom prst="rect">
            <a:avLst/>
          </a:prstGeom>
        </p:spPr>
      </p:pic>
      <p:pic>
        <p:nvPicPr>
          <p:cNvPr id="5" name="图片 4" descr="3"/>
          <p:cNvPicPr>
            <a:picLocks noChangeAspect="1"/>
          </p:cNvPicPr>
          <p:nvPr>
            <p:custDataLst>
              <p:tags r:id="rId3"/>
            </p:custDataLst>
          </p:nvPr>
        </p:nvPicPr>
        <p:blipFill>
          <a:blip r:embed="rId4" cstate="print"/>
          <a:stretch>
            <a:fillRect/>
          </a:stretch>
        </p:blipFill>
        <p:spPr>
          <a:xfrm>
            <a:off x="2532380" y="5420360"/>
            <a:ext cx="2277110" cy="1956435"/>
          </a:xfrm>
          <a:prstGeom prst="rect">
            <a:avLst/>
          </a:prstGeom>
        </p:spPr>
      </p:pic>
      <p:pic>
        <p:nvPicPr>
          <p:cNvPr id="6" name="图片 6" descr="5"/>
          <p:cNvPicPr>
            <a:picLocks noChangeAspect="1"/>
          </p:cNvPicPr>
          <p:nvPr>
            <p:custDataLst>
              <p:tags r:id="rId5"/>
            </p:custDataLst>
          </p:nvPr>
        </p:nvPicPr>
        <p:blipFill>
          <a:blip r:embed="rId6" cstate="print"/>
          <a:stretch>
            <a:fillRect/>
          </a:stretch>
        </p:blipFill>
        <p:spPr>
          <a:xfrm>
            <a:off x="4903470" y="5491480"/>
            <a:ext cx="2235200" cy="1979295"/>
          </a:xfrm>
          <a:prstGeom prst="rect">
            <a:avLst/>
          </a:prstGeom>
        </p:spPr>
      </p:pic>
      <p:pic>
        <p:nvPicPr>
          <p:cNvPr id="7" name="图片 5" descr="4"/>
          <p:cNvPicPr>
            <a:picLocks noChangeAspect="1"/>
          </p:cNvPicPr>
          <p:nvPr>
            <p:custDataLst>
              <p:tags r:id="rId7"/>
            </p:custDataLst>
          </p:nvPr>
        </p:nvPicPr>
        <p:blipFill>
          <a:blip r:embed="rId8" cstate="print"/>
          <a:stretch>
            <a:fillRect/>
          </a:stretch>
        </p:blipFill>
        <p:spPr>
          <a:xfrm>
            <a:off x="9719310" y="5449570"/>
            <a:ext cx="2356485" cy="1948815"/>
          </a:xfrm>
          <a:prstGeom prst="rect">
            <a:avLst/>
          </a:prstGeom>
        </p:spPr>
      </p:pic>
      <p:sp>
        <p:nvSpPr>
          <p:cNvPr id="100" name="文本框 99"/>
          <p:cNvSpPr txBox="1"/>
          <p:nvPr>
            <p:custDataLst>
              <p:tags r:id="rId9"/>
            </p:custDataLst>
          </p:nvPr>
        </p:nvSpPr>
        <p:spPr>
          <a:xfrm>
            <a:off x="4903470" y="5074920"/>
            <a:ext cx="2232025" cy="368300"/>
          </a:xfrm>
          <a:prstGeom prst="rect">
            <a:avLst/>
          </a:prstGeom>
          <a:noFill/>
          <a:ln w="9525">
            <a:noFill/>
          </a:ln>
        </p:spPr>
        <p:txBody>
          <a:bodyPr wrap="square">
            <a:spAutoFit/>
          </a:bodyPr>
          <a:lstStyle/>
          <a:p>
            <a:pPr marL="0" indent="0"/>
            <a:r>
              <a:rPr lang="en-US" altLang="zh-CN" sz="1800" b="0" dirty="0">
                <a:solidFill>
                  <a:srgbClr val="000000"/>
                </a:solidFill>
                <a:latin typeface="微软雅黑" panose="020B0503020204020204" pitchFamily="34" charset="-122"/>
                <a:ea typeface="微软雅黑" panose="020B0503020204020204" pitchFamily="34" charset="-122"/>
              </a:rPr>
              <a:t>3 </a:t>
            </a:r>
            <a:r>
              <a:rPr lang="zh-CN" sz="1800" b="0" dirty="0">
                <a:solidFill>
                  <a:srgbClr val="000000"/>
                </a:solidFill>
                <a:latin typeface="微软雅黑" panose="020B0503020204020204" pitchFamily="34" charset="-122"/>
                <a:ea typeface="微软雅黑" panose="020B0503020204020204" pitchFamily="34" charset="-122"/>
              </a:rPr>
              <a:t>灰杂色三股丙纶绳</a:t>
            </a:r>
            <a:endParaRPr lang="zh-CN" altLang="en-US" sz="1800" b="0" dirty="0">
              <a:solidFill>
                <a:srgbClr val="000000"/>
              </a:solidFill>
              <a:latin typeface="微软雅黑" panose="020B0503020204020204" pitchFamily="34" charset="-122"/>
              <a:ea typeface="微软雅黑" panose="020B0503020204020204" pitchFamily="34" charset="-122"/>
            </a:endParaRPr>
          </a:p>
        </p:txBody>
      </p:sp>
      <p:sp>
        <p:nvSpPr>
          <p:cNvPr id="8" name="文本框 7"/>
          <p:cNvSpPr txBox="1"/>
          <p:nvPr>
            <p:custDataLst>
              <p:tags r:id="rId10"/>
            </p:custDataLst>
          </p:nvPr>
        </p:nvSpPr>
        <p:spPr>
          <a:xfrm>
            <a:off x="213360" y="5052060"/>
            <a:ext cx="2172970" cy="368300"/>
          </a:xfrm>
          <a:prstGeom prst="rect">
            <a:avLst/>
          </a:prstGeom>
          <a:noFill/>
          <a:ln w="9525">
            <a:noFill/>
          </a:ln>
        </p:spPr>
        <p:txBody>
          <a:bodyPr wrap="square">
            <a:spAutoFit/>
          </a:bodyPr>
          <a:lstStyle/>
          <a:p>
            <a:pPr marL="0" indent="0"/>
            <a:r>
              <a:rPr lang="en-US" altLang="zh-CN" sz="1800" b="0" dirty="0">
                <a:solidFill>
                  <a:srgbClr val="000000"/>
                </a:solidFill>
                <a:latin typeface="微软雅黑" panose="020B0503020204020204" pitchFamily="34" charset="-122"/>
                <a:ea typeface="微软雅黑" panose="020B0503020204020204" pitchFamily="34" charset="-122"/>
              </a:rPr>
              <a:t>1 </a:t>
            </a:r>
            <a:r>
              <a:rPr lang="zh-CN" sz="1800" b="0" dirty="0">
                <a:solidFill>
                  <a:srgbClr val="000000"/>
                </a:solidFill>
                <a:latin typeface="微软雅黑" panose="020B0503020204020204" pitchFamily="34" charset="-122"/>
                <a:ea typeface="微软雅黑" panose="020B0503020204020204" pitchFamily="34" charset="-122"/>
              </a:rPr>
              <a:t>丙纶编织绳</a:t>
            </a:r>
            <a:endParaRPr lang="zh-CN" altLang="en-US" sz="1800" dirty="0">
              <a:latin typeface="微软雅黑" panose="020B0503020204020204" pitchFamily="34" charset="-122"/>
              <a:ea typeface="微软雅黑" panose="020B0503020204020204" pitchFamily="34" charset="-122"/>
            </a:endParaRPr>
          </a:p>
        </p:txBody>
      </p:sp>
      <p:sp>
        <p:nvSpPr>
          <p:cNvPr id="10" name="文本框 9"/>
          <p:cNvSpPr txBox="1"/>
          <p:nvPr>
            <p:custDataLst>
              <p:tags r:id="rId11"/>
            </p:custDataLst>
          </p:nvPr>
        </p:nvSpPr>
        <p:spPr>
          <a:xfrm>
            <a:off x="2832735" y="5052060"/>
            <a:ext cx="1604010" cy="368300"/>
          </a:xfrm>
          <a:prstGeom prst="rect">
            <a:avLst/>
          </a:prstGeom>
          <a:noFill/>
          <a:ln w="9525">
            <a:noFill/>
          </a:ln>
        </p:spPr>
        <p:txBody>
          <a:bodyPr wrap="square">
            <a:spAutoFit/>
          </a:bodyPr>
          <a:lstStyle/>
          <a:p>
            <a:pPr marL="0" indent="0"/>
            <a:r>
              <a:rPr lang="en-US" altLang="zh-CN" sz="1800" b="0" dirty="0">
                <a:solidFill>
                  <a:srgbClr val="000000"/>
                </a:solidFill>
                <a:latin typeface="微软雅黑" panose="020B0503020204020204" pitchFamily="34" charset="-122"/>
                <a:ea typeface="微软雅黑" panose="020B0503020204020204" pitchFamily="34" charset="-122"/>
              </a:rPr>
              <a:t>2 </a:t>
            </a:r>
            <a:r>
              <a:rPr lang="zh-CN" sz="1800" b="0" dirty="0">
                <a:solidFill>
                  <a:srgbClr val="000000"/>
                </a:solidFill>
                <a:latin typeface="微软雅黑" panose="020B0503020204020204" pitchFamily="34" charset="-122"/>
                <a:ea typeface="微软雅黑" panose="020B0503020204020204" pitchFamily="34" charset="-122"/>
              </a:rPr>
              <a:t>普通编织绳</a:t>
            </a:r>
            <a:endParaRPr lang="zh-CN" altLang="en-US" sz="1800" dirty="0">
              <a:latin typeface="微软雅黑" panose="020B0503020204020204" pitchFamily="34" charset="-122"/>
              <a:ea typeface="微软雅黑" panose="020B0503020204020204" pitchFamily="34" charset="-122"/>
            </a:endParaRPr>
          </a:p>
        </p:txBody>
      </p:sp>
      <p:pic>
        <p:nvPicPr>
          <p:cNvPr id="11" name="图片 3" descr="2"/>
          <p:cNvPicPr>
            <a:picLocks noChangeAspect="1"/>
          </p:cNvPicPr>
          <p:nvPr>
            <p:custDataLst>
              <p:tags r:id="rId12"/>
            </p:custDataLst>
          </p:nvPr>
        </p:nvPicPr>
        <p:blipFill>
          <a:blip r:embed="rId13" cstate="print"/>
          <a:stretch>
            <a:fillRect/>
          </a:stretch>
        </p:blipFill>
        <p:spPr>
          <a:xfrm>
            <a:off x="7250430" y="5491480"/>
            <a:ext cx="2386965" cy="1945005"/>
          </a:xfrm>
          <a:prstGeom prst="rect">
            <a:avLst/>
          </a:prstGeom>
        </p:spPr>
      </p:pic>
      <p:sp>
        <p:nvSpPr>
          <p:cNvPr id="12" name="文本框 11"/>
          <p:cNvSpPr txBox="1"/>
          <p:nvPr>
            <p:custDataLst>
              <p:tags r:id="rId14"/>
            </p:custDataLst>
          </p:nvPr>
        </p:nvSpPr>
        <p:spPr>
          <a:xfrm>
            <a:off x="7148195" y="5083810"/>
            <a:ext cx="2580640" cy="368300"/>
          </a:xfrm>
          <a:prstGeom prst="rect">
            <a:avLst/>
          </a:prstGeom>
          <a:noFill/>
          <a:ln w="9525">
            <a:noFill/>
          </a:ln>
        </p:spPr>
        <p:txBody>
          <a:bodyPr wrap="square">
            <a:spAutoFit/>
          </a:bodyPr>
          <a:lstStyle/>
          <a:p>
            <a:pPr marL="0" indent="0"/>
            <a:r>
              <a:rPr lang="en-US" altLang="zh-CN" sz="1800" b="0" dirty="0">
                <a:solidFill>
                  <a:srgbClr val="000000"/>
                </a:solidFill>
                <a:latin typeface="微软雅黑" panose="020B0503020204020204" pitchFamily="34" charset="-122"/>
                <a:ea typeface="微软雅黑" panose="020B0503020204020204" pitchFamily="34" charset="-122"/>
              </a:rPr>
              <a:t> 4 </a:t>
            </a:r>
            <a:r>
              <a:rPr lang="zh-CN" sz="1800" b="0" dirty="0">
                <a:solidFill>
                  <a:srgbClr val="000000"/>
                </a:solidFill>
                <a:latin typeface="微软雅黑" panose="020B0503020204020204" pitchFamily="34" charset="-122"/>
                <a:ea typeface="微软雅黑" panose="020B0503020204020204" pitchFamily="34" charset="-122"/>
              </a:rPr>
              <a:t>双层编织高强涤纶绳</a:t>
            </a:r>
            <a:endParaRPr lang="zh-CN" altLang="en-US" sz="1800" dirty="0">
              <a:latin typeface="微软雅黑" panose="020B0503020204020204" pitchFamily="34" charset="-122"/>
              <a:ea typeface="微软雅黑" panose="020B0503020204020204" pitchFamily="34" charset="-122"/>
            </a:endParaRPr>
          </a:p>
        </p:txBody>
      </p:sp>
      <p:sp>
        <p:nvSpPr>
          <p:cNvPr id="13" name="文本框 12"/>
          <p:cNvSpPr txBox="1"/>
          <p:nvPr>
            <p:custDataLst>
              <p:tags r:id="rId15"/>
            </p:custDataLst>
          </p:nvPr>
        </p:nvSpPr>
        <p:spPr>
          <a:xfrm>
            <a:off x="121285" y="7326630"/>
            <a:ext cx="1978025" cy="953135"/>
          </a:xfrm>
          <a:prstGeom prst="rect">
            <a:avLst/>
          </a:prstGeom>
          <a:noFill/>
          <a:ln w="9525">
            <a:noFill/>
          </a:ln>
        </p:spPr>
        <p:txBody>
          <a:bodyPr wrap="square">
            <a:spAutoFit/>
          </a:bodyPr>
          <a:lstStyle/>
          <a:p>
            <a:pPr marL="0" indent="0"/>
            <a:r>
              <a:rPr lang="zh-CN" sz="1400" b="0">
                <a:solidFill>
                  <a:srgbClr val="000000"/>
                </a:solidFill>
                <a:ea typeface="宋体" panose="02010600030101010101" pitchFamily="2" charset="-122"/>
              </a:rPr>
              <a:t>性能：</a:t>
            </a:r>
            <a:endParaRPr lang="zh-CN" sz="1400" b="0">
              <a:solidFill>
                <a:srgbClr val="000000"/>
              </a:solidFill>
              <a:ea typeface="宋体" panose="02010600030101010101" pitchFamily="2" charset="-122"/>
            </a:endParaRPr>
          </a:p>
          <a:p>
            <a:pPr marL="0" indent="0"/>
            <a:r>
              <a:rPr lang="zh-CN" sz="1400" b="0">
                <a:solidFill>
                  <a:srgbClr val="000000"/>
                </a:solidFill>
                <a:ea typeface="宋体" panose="02010600030101010101" pitchFamily="2" charset="-122"/>
              </a:rPr>
              <a:t>不抗老化，室外风吹日晒</a:t>
            </a:r>
            <a:r>
              <a:rPr lang="en-US" altLang="zh-CN" sz="1400" b="0">
                <a:solidFill>
                  <a:srgbClr val="000000"/>
                </a:solidFill>
                <a:ea typeface="宋体" panose="02010600030101010101" pitchFamily="2" charset="-122"/>
              </a:rPr>
              <a:t> </a:t>
            </a:r>
            <a:r>
              <a:rPr lang="zh-CN" sz="1400" b="0">
                <a:solidFill>
                  <a:srgbClr val="000000"/>
                </a:solidFill>
                <a:ea typeface="宋体" panose="02010600030101010101" pitchFamily="2" charset="-122"/>
              </a:rPr>
              <a:t>6个月-1年可能断丝损坏。重量轻，不吸水。</a:t>
            </a:r>
            <a:endParaRPr lang="zh-CN" altLang="en-US" sz="1400"/>
          </a:p>
        </p:txBody>
      </p:sp>
      <p:sp>
        <p:nvSpPr>
          <p:cNvPr id="14" name="文本框 13"/>
          <p:cNvSpPr txBox="1"/>
          <p:nvPr>
            <p:custDataLst>
              <p:tags r:id="rId16"/>
            </p:custDataLst>
          </p:nvPr>
        </p:nvSpPr>
        <p:spPr>
          <a:xfrm>
            <a:off x="2532380" y="7398385"/>
            <a:ext cx="2204720" cy="953135"/>
          </a:xfrm>
          <a:prstGeom prst="rect">
            <a:avLst/>
          </a:prstGeom>
          <a:noFill/>
          <a:ln w="9525">
            <a:noFill/>
          </a:ln>
        </p:spPr>
        <p:txBody>
          <a:bodyPr wrap="square">
            <a:spAutoFit/>
          </a:bodyPr>
          <a:lstStyle/>
          <a:p>
            <a:pPr marL="0" indent="0"/>
            <a:r>
              <a:rPr lang="zh-CN" sz="1400" b="0">
                <a:solidFill>
                  <a:srgbClr val="000000"/>
                </a:solidFill>
                <a:ea typeface="宋体" panose="02010600030101010101" pitchFamily="2" charset="-122"/>
              </a:rPr>
              <a:t>性能：不抗老化，拉力强度较差，再生化纤有较高性价比，室外风吹日晒</a:t>
            </a:r>
            <a:r>
              <a:rPr lang="en-US" altLang="zh-CN" sz="1400" b="0">
                <a:solidFill>
                  <a:srgbClr val="000000"/>
                </a:solidFill>
                <a:ea typeface="宋体" panose="02010600030101010101" pitchFamily="2" charset="-122"/>
              </a:rPr>
              <a:t> </a:t>
            </a:r>
            <a:r>
              <a:rPr lang="zh-CN" sz="1400" b="0">
                <a:solidFill>
                  <a:srgbClr val="000000"/>
                </a:solidFill>
                <a:ea typeface="宋体" panose="02010600030101010101" pitchFamily="2" charset="-122"/>
              </a:rPr>
              <a:t>3-6个月可能断丝损坏。</a:t>
            </a:r>
            <a:endParaRPr lang="zh-CN" altLang="en-US" sz="1400"/>
          </a:p>
        </p:txBody>
      </p:sp>
      <p:sp>
        <p:nvSpPr>
          <p:cNvPr id="15" name="文本框 14"/>
          <p:cNvSpPr txBox="1"/>
          <p:nvPr>
            <p:custDataLst>
              <p:tags r:id="rId17"/>
            </p:custDataLst>
          </p:nvPr>
        </p:nvSpPr>
        <p:spPr>
          <a:xfrm>
            <a:off x="4946015" y="7470775"/>
            <a:ext cx="2065655" cy="953135"/>
          </a:xfrm>
          <a:prstGeom prst="rect">
            <a:avLst/>
          </a:prstGeom>
          <a:noFill/>
          <a:ln w="9525">
            <a:noFill/>
          </a:ln>
        </p:spPr>
        <p:txBody>
          <a:bodyPr wrap="square">
            <a:spAutoFit/>
          </a:bodyPr>
          <a:lstStyle/>
          <a:p>
            <a:pPr marL="0" indent="0"/>
            <a:r>
              <a:rPr lang="zh-CN" sz="1400" b="0">
                <a:solidFill>
                  <a:srgbClr val="000000"/>
                </a:solidFill>
                <a:ea typeface="宋体" panose="02010600030101010101" pitchFamily="2" charset="-122"/>
              </a:rPr>
              <a:t>性能：不抗老化，室外风吹日晒1-3年可能断丝损坏。</a:t>
            </a:r>
            <a:endParaRPr lang="zh-CN" sz="1400" b="0">
              <a:solidFill>
                <a:srgbClr val="000000"/>
              </a:solidFill>
              <a:ea typeface="宋体" panose="02010600030101010101" pitchFamily="2" charset="-122"/>
            </a:endParaRPr>
          </a:p>
          <a:p>
            <a:r>
              <a:rPr lang="zh-CN" sz="1400" b="0">
                <a:solidFill>
                  <a:srgbClr val="000000"/>
                </a:solidFill>
                <a:ea typeface="宋体" panose="02010600030101010101" pitchFamily="2" charset="-122"/>
              </a:rPr>
              <a:t>宜膨胀。</a:t>
            </a:r>
            <a:endParaRPr lang="zh-CN" altLang="en-US" sz="1400"/>
          </a:p>
        </p:txBody>
      </p:sp>
      <p:sp>
        <p:nvSpPr>
          <p:cNvPr id="16" name="文本框 15"/>
          <p:cNvSpPr txBox="1"/>
          <p:nvPr>
            <p:custDataLst>
              <p:tags r:id="rId18"/>
            </p:custDataLst>
          </p:nvPr>
        </p:nvSpPr>
        <p:spPr>
          <a:xfrm>
            <a:off x="7195820" y="7480935"/>
            <a:ext cx="2414905" cy="953135"/>
          </a:xfrm>
          <a:prstGeom prst="rect">
            <a:avLst/>
          </a:prstGeom>
          <a:noFill/>
          <a:ln w="9525">
            <a:noFill/>
          </a:ln>
        </p:spPr>
        <p:txBody>
          <a:bodyPr wrap="square">
            <a:spAutoFit/>
          </a:bodyPr>
          <a:lstStyle/>
          <a:p>
            <a:pPr marL="0" indent="0"/>
            <a:r>
              <a:rPr lang="zh-CN" sz="1400" b="0">
                <a:solidFill>
                  <a:srgbClr val="000000"/>
                </a:solidFill>
                <a:ea typeface="宋体" panose="02010600030101010101" pitchFamily="2" charset="-122"/>
              </a:rPr>
              <a:t>性能：机器编织，性能好、强度高，抗老化，室外风吹日晒</a:t>
            </a:r>
            <a:r>
              <a:rPr lang="en-US" altLang="zh-CN" sz="1400" b="0">
                <a:solidFill>
                  <a:srgbClr val="000000"/>
                </a:solidFill>
                <a:ea typeface="宋体" panose="02010600030101010101" pitchFamily="2" charset="-122"/>
              </a:rPr>
              <a:t> </a:t>
            </a:r>
            <a:r>
              <a:rPr lang="zh-CN" sz="1400" b="0">
                <a:solidFill>
                  <a:srgbClr val="000000"/>
                </a:solidFill>
                <a:ea typeface="宋体" panose="02010600030101010101" pitchFamily="2" charset="-122"/>
              </a:rPr>
              <a:t>3-5年左右不损坏。</a:t>
            </a:r>
            <a:endParaRPr lang="zh-CN" sz="1400" b="0">
              <a:solidFill>
                <a:srgbClr val="000000"/>
              </a:solidFill>
              <a:ea typeface="宋体" panose="02010600030101010101" pitchFamily="2" charset="-122"/>
            </a:endParaRPr>
          </a:p>
          <a:p>
            <a:r>
              <a:rPr lang="zh-CN" sz="1400" b="0">
                <a:solidFill>
                  <a:srgbClr val="000000"/>
                </a:solidFill>
                <a:ea typeface="宋体" panose="02010600030101010101" pitchFamily="2" charset="-122"/>
              </a:rPr>
              <a:t>国标拉力。</a:t>
            </a:r>
            <a:endParaRPr lang="zh-CN" altLang="en-US" sz="1400"/>
          </a:p>
        </p:txBody>
      </p:sp>
      <p:sp>
        <p:nvSpPr>
          <p:cNvPr id="17" name="文本框 16"/>
          <p:cNvSpPr txBox="1"/>
          <p:nvPr>
            <p:custDataLst>
              <p:tags r:id="rId19"/>
            </p:custDataLst>
          </p:nvPr>
        </p:nvSpPr>
        <p:spPr>
          <a:xfrm>
            <a:off x="9824085" y="7386320"/>
            <a:ext cx="2251710" cy="1168400"/>
          </a:xfrm>
          <a:prstGeom prst="rect">
            <a:avLst/>
          </a:prstGeom>
          <a:noFill/>
          <a:ln w="9525">
            <a:noFill/>
          </a:ln>
        </p:spPr>
        <p:txBody>
          <a:bodyPr wrap="square">
            <a:spAutoFit/>
          </a:bodyPr>
          <a:lstStyle/>
          <a:p>
            <a:pPr marL="0" indent="0"/>
            <a:r>
              <a:rPr lang="zh-CN" sz="1400" b="0">
                <a:solidFill>
                  <a:srgbClr val="000000"/>
                </a:solidFill>
                <a:ea typeface="宋体" panose="02010600030101010101" pitchFamily="2" charset="-122"/>
              </a:rPr>
              <a:t>性能：具有很高抗老化性，室外风吹日晒</a:t>
            </a:r>
            <a:r>
              <a:rPr lang="en-US" altLang="zh-CN" sz="1400" b="0">
                <a:solidFill>
                  <a:srgbClr val="000000"/>
                </a:solidFill>
                <a:ea typeface="宋体" panose="02010600030101010101" pitchFamily="2" charset="-122"/>
              </a:rPr>
              <a:t> </a:t>
            </a:r>
            <a:r>
              <a:rPr lang="zh-CN" sz="1400" b="0">
                <a:solidFill>
                  <a:srgbClr val="000000"/>
                </a:solidFill>
                <a:ea typeface="宋体" panose="02010600030101010101" pitchFamily="2" charset="-122"/>
              </a:rPr>
              <a:t>5-10年不损坏。</a:t>
            </a:r>
            <a:endParaRPr lang="zh-CN" sz="1400" b="0">
              <a:solidFill>
                <a:srgbClr val="000000"/>
              </a:solidFill>
              <a:ea typeface="宋体" panose="02010600030101010101" pitchFamily="2" charset="-122"/>
            </a:endParaRPr>
          </a:p>
          <a:p>
            <a:r>
              <a:rPr lang="zh-CN" sz="1400" b="0">
                <a:solidFill>
                  <a:srgbClr val="000000"/>
                </a:solidFill>
                <a:ea typeface="宋体" panose="02010600030101010101" pitchFamily="2" charset="-122"/>
              </a:rPr>
              <a:t>耐热耐磨，有一定阻燃性。</a:t>
            </a:r>
            <a:endParaRPr lang="zh-CN" sz="1400" b="0">
              <a:solidFill>
                <a:srgbClr val="000000"/>
              </a:solidFill>
              <a:ea typeface="宋体" panose="02010600030101010101" pitchFamily="2" charset="-122"/>
            </a:endParaRPr>
          </a:p>
          <a:p>
            <a:r>
              <a:rPr lang="zh-CN" sz="1400" b="0">
                <a:solidFill>
                  <a:srgbClr val="000000"/>
                </a:solidFill>
                <a:ea typeface="宋体" panose="02010600030101010101" pitchFamily="2" charset="-122"/>
              </a:rPr>
              <a:t>国标拉力。</a:t>
            </a:r>
            <a:endParaRPr lang="zh-CN" altLang="en-US" sz="1400"/>
          </a:p>
        </p:txBody>
      </p:sp>
      <p:sp>
        <p:nvSpPr>
          <p:cNvPr id="18" name="文本框 17"/>
          <p:cNvSpPr txBox="1"/>
          <p:nvPr>
            <p:custDataLst>
              <p:tags r:id="rId20"/>
            </p:custDataLst>
          </p:nvPr>
        </p:nvSpPr>
        <p:spPr>
          <a:xfrm>
            <a:off x="10045700" y="5074920"/>
            <a:ext cx="1825625" cy="368300"/>
          </a:xfrm>
          <a:prstGeom prst="rect">
            <a:avLst/>
          </a:prstGeom>
          <a:noFill/>
          <a:ln w="9525">
            <a:noFill/>
          </a:ln>
        </p:spPr>
        <p:txBody>
          <a:bodyPr wrap="square">
            <a:spAutoFit/>
          </a:bodyPr>
          <a:lstStyle/>
          <a:p>
            <a:pPr marL="0" indent="0"/>
            <a:r>
              <a:rPr lang="en-US" altLang="zh-CN" sz="1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 </a:t>
            </a:r>
            <a:r>
              <a:rPr lang="zh-CN" sz="1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三股锦纶绳</a:t>
            </a:r>
            <a:endParaRPr lang="zh-CN" altLang="en-US" sz="18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6065" y="974277"/>
            <a:ext cx="11634470" cy="8914130"/>
          </a:xfrm>
          <a:prstGeom prst="rect">
            <a:avLst/>
          </a:prstGeom>
        </p:spPr>
        <p:txBody>
          <a:bodyPr wrap="square">
            <a:spAutoFit/>
          </a:bodyPr>
          <a:lstStyle/>
          <a:p>
            <a:pPr marL="90805" indent="-6985" eaLnBrk="1" latinLnBrk="0" hangingPunct="1">
              <a:lnSpc>
                <a:spcPct val="130000"/>
              </a:lnSpc>
            </a:pPr>
            <a:r>
              <a:rPr lang="en-US" altLang="zh-CN"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11</a:t>
            </a:r>
            <a:r>
              <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、防止电缆勾挂管理</a:t>
            </a:r>
            <a:endPar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endParaRPr>
          </a:p>
          <a:p>
            <a:pPr marL="90805" indent="-6985" eaLnBrk="1" latinLnBrk="0" hangingPunct="1">
              <a:lnSpc>
                <a:spcPct val="130000"/>
              </a:lnSpc>
            </a:pP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悬吊平台上下运行时，平台下方的随行电缆随平台运行和环境风力作用会产生明显摆动，如果建筑立面存在突出物，或幕墙施工未连续进行造成施工过程中立面明显不平整等情况，当平台上升时，操作人员注意随行电缆的运行情况，电缆有勾挂立面突出物的可能</a:t>
            </a: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（案例）</a:t>
            </a:r>
            <a:endPar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endParaRPr>
          </a:p>
          <a:p>
            <a:pPr eaLnBrk="1" latinLnBrk="0" hangingPunct="1">
              <a:lnSpc>
                <a:spcPct val="150000"/>
              </a:lnSpc>
            </a:pP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 </a:t>
            </a:r>
            <a:r>
              <a:rPr lang="en-US"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      </a:t>
            </a:r>
            <a:r>
              <a:rPr lang="zh-CN" altLang="zh-CN" sz="2400" dirty="0">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如果</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固定在建筑结构上的电缆，因施工被另时移位搁置，电缆有勾挂物品和部件的可能，轻则造成电缆断裂、勾挂处物件坠落，重则造成高处坠物致下方人员伤亡事故发生。所以施工中应分析电缆碰挂可能性，做好电缆固定部位的监管，采取相应的技术、管理措施。</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 </a:t>
            </a:r>
            <a:endPar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endParaRPr>
          </a:p>
          <a:p>
            <a:pPr eaLnBrk="1" latinLnBrk="0" hangingPunct="1">
              <a:lnSpc>
                <a:spcPct val="150000"/>
              </a:lnSpc>
            </a:pPr>
            <a:r>
              <a:rPr lang="en-US" altLang="zh-CN"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、不得将吊篮用作垂直运输设备</a:t>
            </a:r>
            <a:endPar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latinLnBrk="0" hangingPunct="1">
              <a:lnSpc>
                <a:spcPct val="150000"/>
              </a:lnSpc>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吊篮的属性是一种施工平台，不属于起重机械。所以不能用作垂直运输设备。但垂直运输设备的材料垂直运输与带料提升有本质区别。</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吊篮在核定载重量范围内，携带与施工工效相适合的材料、工具，升降到作业位置施工不视同为垂直运输行为，</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但悬挂平台载重状态应检验报告核定载重量的80%控制使用。</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30000"/>
              </a:lnSpc>
            </a:pPr>
            <a:endParaRPr lang="en-US" altLang="zh-CN"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30000"/>
              </a:lnSpc>
            </a:pPr>
            <a:endPar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30000"/>
              </a:lnSpc>
            </a:pPr>
            <a:endPar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TextBox 7"/>
          <p:cNvSpPr txBox="1">
            <a:spLocks noChangeArrowheads="1"/>
          </p:cNvSpPr>
          <p:nvPr/>
        </p:nvSpPr>
        <p:spPr bwMode="auto">
          <a:xfrm>
            <a:off x="466006" y="164465"/>
            <a:ext cx="2608039" cy="523220"/>
          </a:xfrm>
          <a:prstGeom prst="rect">
            <a:avLst/>
          </a:prstGeom>
          <a:noFill/>
          <a:ln w="9525">
            <a:noFill/>
            <a:miter lim="800000"/>
          </a:ln>
        </p:spPr>
        <p:txBody>
          <a:bodyPr wrap="square">
            <a:spAutoFit/>
          </a:bodyPr>
          <a:lstStyle/>
          <a:p>
            <a:pPr eaLnBrk="0" hangingPunct="0"/>
            <a:r>
              <a:rPr lang="zh-CN" altLang="en-US" sz="2800" dirty="0">
                <a:solidFill>
                  <a:srgbClr val="272424"/>
                </a:solidFill>
                <a:latin typeface="微软雅黑" panose="020B0503020204020204" pitchFamily="34" charset="-122"/>
                <a:ea typeface="微软雅黑" panose="020B0503020204020204" pitchFamily="34" charset="-122"/>
              </a:rPr>
              <a:t>《吊篮规程》</a:t>
            </a:r>
            <a:r>
              <a:rPr lang="en-US" altLang="zh-CN" sz="2800" dirty="0">
                <a:solidFill>
                  <a:srgbClr val="272424"/>
                </a:solidFill>
                <a:latin typeface="微软雅黑" panose="020B0503020204020204" pitchFamily="34" charset="-122"/>
                <a:ea typeface="微软雅黑" panose="020B0503020204020204" pitchFamily="34" charset="-122"/>
              </a:rPr>
              <a:t> </a:t>
            </a:r>
            <a:endParaRPr lang="zh-CN" altLang="en-US" sz="2800" dirty="0">
              <a:solidFill>
                <a:srgbClr val="FF0000"/>
              </a:solidFill>
              <a:latin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3725" y="917972"/>
            <a:ext cx="11705590" cy="8873490"/>
          </a:xfrm>
          <a:prstGeom prst="rect">
            <a:avLst/>
          </a:prstGeom>
        </p:spPr>
        <p:txBody>
          <a:bodyPr wrap="square">
            <a:spAutoFit/>
          </a:bodyPr>
          <a:lstStyle/>
          <a:p>
            <a:pPr marL="90805" indent="-6985" eaLnBrk="1" latinLnBrk="0" hangingPunct="1">
              <a:lnSpc>
                <a:spcPct val="130000"/>
              </a:lnSpc>
            </a:pPr>
            <a:r>
              <a:rPr lang="en-US" altLang="zh-CN"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13</a:t>
            </a:r>
            <a:r>
              <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、悬挂平台偏位使用管理</a:t>
            </a:r>
            <a:endPar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endParaRPr>
          </a:p>
          <a:p>
            <a:pPr marL="90805" indent="-6985" eaLnBrk="1" latinLnBrk="0" hangingPunct="1">
              <a:lnSpc>
                <a:spcPct val="130000"/>
              </a:lnSpc>
            </a:pP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为保证悬挂装置的稳定性，规程只允许平台前、后方向的偏位，且悬挂钢丝绳的最大偏位角不得超过3°，并在悬挂装置抗倾覆计算时考虑偏位引起的水平分力。而悬挂平台左右向的偏位会对悬挂装置产生侧向力而引起倾翻，因此，</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严禁依靠外力使悬挂平台左右方向偏位。</a:t>
            </a:r>
            <a:endParaRPr lang="zh-CN" altLang="en-US" sz="24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endParaRPr>
          </a:p>
          <a:p>
            <a:pPr marL="90805" indent="-6985" eaLnBrk="1" latinLnBrk="0" hangingPunct="1">
              <a:lnSpc>
                <a:spcPct val="130000"/>
              </a:lnSpc>
            </a:pPr>
            <a:r>
              <a:rPr lang="en-US" altLang="zh-CN"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14</a:t>
            </a:r>
            <a:r>
              <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、配风速仪</a:t>
            </a:r>
            <a:endPar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30000"/>
              </a:lnSpc>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       五级及以上大风、浓雾、雨雪等恶劣天气和夜间严禁吊篮安装、移位、拆卸和使用作业。吊篮作业的运行高度通常较高，高处的风速远大于地面风速，风向也会发生变化。规程规定当吊篮</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使用高度超过50m时</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，位于迎风侧的吊篮宜配置风速仪。</a:t>
            </a:r>
            <a:endPar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30000"/>
              </a:lnSpc>
            </a:pPr>
            <a:r>
              <a:rPr lang="en-US" altLang="zh-CN"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15</a:t>
            </a:r>
            <a:r>
              <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、突起大风管理</a:t>
            </a:r>
            <a:endPar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30000"/>
              </a:lnSpc>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       在高层建筑外立面事先埋设预埋件、挂钩。在悬挂平台内应放置类似钢筋拉钩、绳索等物件，并了解和判定在建建筑物立面结构上可以临时固定的位置。当吊篮使用中遇突发大风，应根据平台所在高度、风力合理采取下降悬挂平台着地、</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空中用拉钩、绳索临时固定平台</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等方法，使操作人员安全撒离悬挂平台。</a:t>
            </a:r>
            <a:endPar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30000"/>
              </a:lnSpc>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悬挂平台靠建筑物立面一侧应安装</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靠墙轮等缓冲装置</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endParaRPr>
          </a:p>
          <a:p>
            <a:pPr marL="90805" indent="-6985" eaLnBrk="1" latinLnBrk="0" hangingPunct="1">
              <a:lnSpc>
                <a:spcPct val="130000"/>
              </a:lnSpc>
            </a:pPr>
            <a:endParaRPr lang="en-US" altLang="zh-CN"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TextBox 7"/>
          <p:cNvSpPr txBox="1">
            <a:spLocks noChangeArrowheads="1"/>
          </p:cNvSpPr>
          <p:nvPr/>
        </p:nvSpPr>
        <p:spPr bwMode="auto">
          <a:xfrm>
            <a:off x="466006" y="164465"/>
            <a:ext cx="2608039" cy="523220"/>
          </a:xfrm>
          <a:prstGeom prst="rect">
            <a:avLst/>
          </a:prstGeom>
          <a:noFill/>
          <a:ln w="9525">
            <a:noFill/>
            <a:miter lim="800000"/>
          </a:ln>
        </p:spPr>
        <p:txBody>
          <a:bodyPr wrap="square">
            <a:spAutoFit/>
          </a:bodyPr>
          <a:lstStyle/>
          <a:p>
            <a:pPr eaLnBrk="0" hangingPunct="0"/>
            <a:r>
              <a:rPr lang="zh-CN" altLang="en-US" sz="2800" dirty="0">
                <a:solidFill>
                  <a:srgbClr val="272424"/>
                </a:solidFill>
                <a:latin typeface="微软雅黑" panose="020B0503020204020204" pitchFamily="34" charset="-122"/>
                <a:ea typeface="微软雅黑" panose="020B0503020204020204" pitchFamily="34" charset="-122"/>
              </a:rPr>
              <a:t>《吊篮规程》</a:t>
            </a:r>
            <a:r>
              <a:rPr lang="en-US" altLang="zh-CN" sz="2800" dirty="0">
                <a:solidFill>
                  <a:srgbClr val="272424"/>
                </a:solidFill>
                <a:latin typeface="微软雅黑" panose="020B0503020204020204" pitchFamily="34" charset="-122"/>
                <a:ea typeface="微软雅黑" panose="020B0503020204020204" pitchFamily="34" charset="-122"/>
              </a:rPr>
              <a:t> </a:t>
            </a:r>
            <a:endParaRPr lang="zh-CN" altLang="en-US" sz="2800" dirty="0">
              <a:solidFill>
                <a:srgbClr val="FF0000"/>
              </a:solidFill>
              <a:latin typeface="微软雅黑"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1546" y="1103774"/>
            <a:ext cx="11593288" cy="3415030"/>
          </a:xfrm>
          <a:prstGeom prst="rect">
            <a:avLst/>
          </a:prstGeom>
        </p:spPr>
        <p:txBody>
          <a:bodyPr wrap="square">
            <a:spAutoFit/>
          </a:bodyPr>
          <a:lstStyle/>
          <a:p>
            <a:pPr>
              <a:lnSpc>
                <a:spcPct val="150000"/>
              </a:lnSpc>
            </a:pPr>
            <a:r>
              <a:rPr lang="en-US" altLang="zh-CN" sz="2400" dirty="0">
                <a:solidFill>
                  <a:srgbClr val="00B050"/>
                </a:solidFill>
                <a:latin typeface="微软雅黑" panose="020B0503020204020204" pitchFamily="34" charset="-122"/>
                <a:ea typeface="微软雅黑" panose="020B0503020204020204" pitchFamily="34" charset="-122"/>
                <a:sym typeface="+mn-ea"/>
              </a:rPr>
              <a:t>16</a:t>
            </a:r>
            <a:r>
              <a:rPr lang="zh-CN" altLang="en-US" sz="2400" dirty="0">
                <a:solidFill>
                  <a:srgbClr val="00B050"/>
                </a:solidFill>
                <a:latin typeface="微软雅黑" panose="020B0503020204020204" pitchFamily="34" charset="-122"/>
                <a:ea typeface="微软雅黑" panose="020B0503020204020204" pitchFamily="34" charset="-122"/>
                <a:sym typeface="+mn-ea"/>
              </a:rPr>
              <a:t>、核定载重量计算</a:t>
            </a:r>
            <a:endParaRPr lang="en-US" altLang="zh-CN" sz="2400" dirty="0">
              <a:solidFill>
                <a:srgbClr val="00B050"/>
              </a:solidFill>
              <a:latin typeface="微软雅黑" panose="020B0503020204020204" pitchFamily="34" charset="-122"/>
              <a:ea typeface="微软雅黑" panose="020B0503020204020204" pitchFamily="34" charset="-122"/>
              <a:sym typeface="+mn-ea"/>
            </a:endParaRPr>
          </a:p>
          <a:p>
            <a:pPr>
              <a:lnSpc>
                <a:spcPct val="15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由于每次安装时高度、平台长度、悬挂机构外伸长度等安装工况不同，规定了安装后</a:t>
            </a:r>
            <a:r>
              <a:rPr lang="en-US" altLang="zh-CN"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核定载重量计算要求</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依据产品说明书提供额定载重量，结合吊篮安装后平台长度、悬挂装置安装高度、悬挂装置安装形式所核定的本次安装工况下的允许载重量</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dirty="0">
                <a:latin typeface="+mn-ea"/>
                <a:sym typeface="+mn-ea"/>
              </a:rPr>
              <a:t>             </a:t>
            </a:r>
            <a:r>
              <a:rPr lang="en-US" altLang="zh-CN" sz="2000" dirty="0">
                <a:latin typeface="楷体" panose="02010609060101010101" pitchFamily="49" charset="-122"/>
                <a:ea typeface="楷体" panose="02010609060101010101" pitchFamily="49" charset="-122"/>
              </a:rPr>
              <a:t>  </a:t>
            </a:r>
            <a:r>
              <a:rPr lang="en-US" altLang="zh-CN" sz="2400" dirty="0">
                <a:latin typeface="楷体" panose="02010609060101010101" pitchFamily="49" charset="-122"/>
                <a:ea typeface="楷体" panose="02010609060101010101" pitchFamily="49" charset="-122"/>
              </a:rPr>
              <a:t>           </a:t>
            </a:r>
            <a:endParaRPr lang="en-US" altLang="zh-CN" sz="2400" dirty="0">
              <a:solidFill>
                <a:srgbClr val="FF0000"/>
              </a:solidFill>
              <a:latin typeface="华文细黑" panose="02010600040101010101" charset="-122"/>
              <a:ea typeface="华文细黑" panose="02010600040101010101" charset="-122"/>
              <a:sym typeface="+mn-ea"/>
            </a:endParaRPr>
          </a:p>
          <a:p>
            <a:pPr>
              <a:lnSpc>
                <a:spcPct val="150000"/>
              </a:lnSpc>
            </a:pPr>
            <a:endParaRPr lang="zh-CN" altLang="en-US" sz="2400" dirty="0">
              <a:solidFill>
                <a:schemeClr val="accent1"/>
              </a:solidFill>
              <a:latin typeface="华文细黑" panose="02010600040101010101" charset="-122"/>
              <a:ea typeface="华文细黑" panose="02010600040101010101" charset="-122"/>
            </a:endParaRPr>
          </a:p>
          <a:p>
            <a:pPr>
              <a:lnSpc>
                <a:spcPct val="150000"/>
              </a:lnSpc>
            </a:pPr>
            <a:endParaRPr lang="zh-CN" altLang="en-US" sz="2400" dirty="0"/>
          </a:p>
        </p:txBody>
      </p:sp>
      <p:graphicFrame>
        <p:nvGraphicFramePr>
          <p:cNvPr id="26625" name="Object 1" descr="image3"/>
          <p:cNvGraphicFramePr/>
          <p:nvPr/>
        </p:nvGraphicFramePr>
        <p:xfrm>
          <a:off x="2066290" y="3438525"/>
          <a:ext cx="7240905" cy="1528445"/>
        </p:xfrm>
        <a:graphic>
          <a:graphicData uri="http://schemas.openxmlformats.org/presentationml/2006/ole">
            <mc:AlternateContent xmlns:mc="http://schemas.openxmlformats.org/markup-compatibility/2006">
              <mc:Choice xmlns:v="urn:schemas-microsoft-com:vml" Requires="v">
                <p:oleObj spid="_x0000_s3" name="" r:id="rId1" imgW="54254400" imgH="15849600" progId="">
                  <p:embed/>
                </p:oleObj>
              </mc:Choice>
              <mc:Fallback>
                <p:oleObj name="" r:id="rId1" imgW="54254400" imgH="15849600" progId="">
                  <p:embed/>
                  <p:pic>
                    <p:nvPicPr>
                      <p:cNvPr id="0" name="Picture 1" descr="image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290" y="3438525"/>
                        <a:ext cx="7240905" cy="152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6" name="矩形 5"/>
          <p:cNvSpPr/>
          <p:nvPr/>
        </p:nvSpPr>
        <p:spPr>
          <a:xfrm>
            <a:off x="482010" y="4518723"/>
            <a:ext cx="11377264" cy="3784600"/>
          </a:xfrm>
          <a:prstGeom prst="rect">
            <a:avLst/>
          </a:prstGeom>
        </p:spPr>
        <p:txBody>
          <a:bodyPr wrap="square">
            <a:spAutoFit/>
          </a:bodyPr>
          <a:lstStyle/>
          <a:p>
            <a:pPr marL="0" indent="0">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err="1">
                <a:latin typeface="微软雅黑" panose="020B0503020204020204" pitchFamily="34" charset="-122"/>
                <a:ea typeface="微软雅黑" panose="020B0503020204020204" pitchFamily="34" charset="-122"/>
                <a:cs typeface="微软雅黑" panose="020B0503020204020204" pitchFamily="34" charset="-122"/>
              </a:rPr>
              <a:t>Ry</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当前安装条件下吊篮悬挂平台</a:t>
            </a: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核定载重量</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kg</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L—— </a:t>
            </a: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使用说明书规定的</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悬挂装置支架允许</a:t>
            </a: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外伸悬臂长度</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mm</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L</a:t>
            </a:r>
            <a:r>
              <a:rPr lang="en-US" altLang="zh-CN" sz="2000" baseline="-25000" dirty="0">
                <a:latin typeface="微软雅黑" panose="020B0503020204020204" pitchFamily="34" charset="-122"/>
                <a:ea typeface="微软雅黑" panose="020B0503020204020204" pitchFamily="34" charset="-122"/>
                <a:cs typeface="微软雅黑" panose="020B0503020204020204" pitchFamily="34" charset="-122"/>
              </a:rPr>
              <a:t>C</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悬挂装置支架</a:t>
            </a: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安装外伸悬臂长度</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mm</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50000"/>
              </a:lnSpc>
            </a:pPr>
            <a:r>
              <a:rPr lang="en-US" altLang="zh-CN" sz="2000" dirty="0" err="1">
                <a:latin typeface="微软雅黑" panose="020B0503020204020204" pitchFamily="34" charset="-122"/>
                <a:ea typeface="微软雅黑" panose="020B0503020204020204" pitchFamily="34" charset="-122"/>
                <a:cs typeface="微软雅黑" panose="020B0503020204020204" pitchFamily="34" charset="-122"/>
                <a:sym typeface="+mn-ea"/>
              </a:rPr>
              <a:t>Rl</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该型吊篮公称</a:t>
            </a: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额定载重量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kg</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50000"/>
              </a:lnSpc>
            </a:pPr>
            <a:r>
              <a:rPr lang="en-US" altLang="zh-CN" sz="2000" dirty="0" err="1">
                <a:latin typeface="微软雅黑" panose="020B0503020204020204" pitchFamily="34" charset="-122"/>
                <a:ea typeface="微软雅黑" panose="020B0503020204020204" pitchFamily="34" charset="-122"/>
                <a:cs typeface="微软雅黑" panose="020B0503020204020204" pitchFamily="34" charset="-122"/>
              </a:rPr>
              <a:t>S</a:t>
            </a:r>
            <a:r>
              <a:rPr lang="en-US" altLang="zh-CN" sz="2000" baseline="-25000" dirty="0" err="1">
                <a:latin typeface="微软雅黑" panose="020B0503020204020204" pitchFamily="34" charset="-122"/>
                <a:ea typeface="微软雅黑" panose="020B0503020204020204" pitchFamily="34" charset="-122"/>
                <a:cs typeface="微软雅黑" panose="020B0503020204020204" pitchFamily="34" charset="-122"/>
              </a:rPr>
              <a:t>wp</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实际安装</a:t>
            </a: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悬挂平台自重</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kg</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吊篮长度</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6m</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按</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480kg</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取值；   吊篮长度每减少</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1.0 m</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，平台自重减少</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48kg</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5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q——</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钢丝绳单位长度重量（</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kg/m</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5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H——</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悬挂点至钢丝绳尾部的距离（</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m</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TextBox 7"/>
          <p:cNvSpPr txBox="1">
            <a:spLocks noChangeArrowheads="1"/>
          </p:cNvSpPr>
          <p:nvPr/>
        </p:nvSpPr>
        <p:spPr bwMode="auto">
          <a:xfrm>
            <a:off x="466006" y="164465"/>
            <a:ext cx="2608039" cy="523220"/>
          </a:xfrm>
          <a:prstGeom prst="rect">
            <a:avLst/>
          </a:prstGeom>
          <a:noFill/>
          <a:ln w="9525">
            <a:noFill/>
            <a:miter lim="800000"/>
          </a:ln>
        </p:spPr>
        <p:txBody>
          <a:bodyPr wrap="square">
            <a:spAutoFit/>
          </a:bodyPr>
          <a:lstStyle/>
          <a:p>
            <a:pPr eaLnBrk="0" hangingPunct="0"/>
            <a:r>
              <a:rPr lang="zh-CN" altLang="en-US" sz="2800" dirty="0">
                <a:solidFill>
                  <a:srgbClr val="272424"/>
                </a:solidFill>
                <a:latin typeface="微软雅黑" panose="020B0503020204020204" pitchFamily="34" charset="-122"/>
                <a:ea typeface="微软雅黑" panose="020B0503020204020204" pitchFamily="34" charset="-122"/>
              </a:rPr>
              <a:t>《吊篮规程》</a:t>
            </a:r>
            <a:r>
              <a:rPr lang="en-US" altLang="zh-CN" sz="2800" dirty="0">
                <a:solidFill>
                  <a:srgbClr val="272424"/>
                </a:solidFill>
                <a:latin typeface="微软雅黑" panose="020B0503020204020204" pitchFamily="34" charset="-122"/>
                <a:ea typeface="微软雅黑" panose="020B0503020204020204" pitchFamily="34" charset="-122"/>
              </a:rPr>
              <a:t> </a:t>
            </a:r>
            <a:endParaRPr lang="zh-CN" altLang="en-US" sz="2800" dirty="0">
              <a:solidFill>
                <a:srgbClr val="FF0000"/>
              </a:solidFill>
              <a:latin typeface="微软雅黑" panose="020B0503020204020204" pitchFamily="34" charset="-122"/>
            </a:endParaRPr>
          </a:p>
        </p:txBody>
      </p:sp>
      <p:sp>
        <p:nvSpPr>
          <p:cNvPr id="4" name="文本框 3"/>
          <p:cNvSpPr txBox="1"/>
          <p:nvPr/>
        </p:nvSpPr>
        <p:spPr>
          <a:xfrm>
            <a:off x="740410" y="3726180"/>
            <a:ext cx="1325880" cy="368300"/>
          </a:xfrm>
          <a:prstGeom prst="rect">
            <a:avLst/>
          </a:prstGeom>
          <a:noFill/>
        </p:spPr>
        <p:txBody>
          <a:bodyPr wrap="none" rtlCol="0" anchor="t">
            <a:spAutoFit/>
          </a:bodyPr>
          <a:lstStyle/>
          <a:p>
            <a:r>
              <a:rPr lang="zh-CN" altLang="en-US" dirty="0">
                <a:solidFill>
                  <a:srgbClr val="FF0000"/>
                </a:solidFill>
                <a:latin typeface="微软雅黑" panose="020B0503020204020204" pitchFamily="34" charset="-122"/>
                <a:ea typeface="微软雅黑" panose="020B0503020204020204" pitchFamily="34" charset="-122"/>
                <a:sym typeface="+mn-ea"/>
              </a:rPr>
              <a:t>核定载重量</a:t>
            </a: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466006" y="164465"/>
            <a:ext cx="2608039" cy="523220"/>
          </a:xfrm>
          <a:prstGeom prst="rect">
            <a:avLst/>
          </a:prstGeom>
          <a:noFill/>
          <a:ln w="9525">
            <a:noFill/>
            <a:miter lim="800000"/>
          </a:ln>
        </p:spPr>
        <p:txBody>
          <a:bodyPr wrap="square">
            <a:spAutoFit/>
          </a:bodyPr>
          <a:lstStyle/>
          <a:p>
            <a:pPr eaLnBrk="0" hangingPunct="0"/>
            <a:r>
              <a:rPr lang="zh-CN" altLang="en-US" sz="2800" dirty="0">
                <a:solidFill>
                  <a:srgbClr val="272424"/>
                </a:solidFill>
                <a:latin typeface="微软雅黑" panose="020B0503020204020204" pitchFamily="34" charset="-122"/>
                <a:ea typeface="微软雅黑" panose="020B0503020204020204" pitchFamily="34" charset="-122"/>
              </a:rPr>
              <a:t>《吊篮规程》</a:t>
            </a:r>
            <a:r>
              <a:rPr lang="en-US" altLang="zh-CN" sz="2800" dirty="0">
                <a:solidFill>
                  <a:srgbClr val="272424"/>
                </a:solidFill>
                <a:latin typeface="微软雅黑" panose="020B0503020204020204" pitchFamily="34" charset="-122"/>
                <a:ea typeface="微软雅黑" panose="020B0503020204020204" pitchFamily="34" charset="-122"/>
              </a:rPr>
              <a:t> </a:t>
            </a:r>
            <a:endParaRPr lang="zh-CN" altLang="en-US" sz="2800" dirty="0">
              <a:solidFill>
                <a:srgbClr val="FF0000"/>
              </a:solidFill>
              <a:latin typeface="微软雅黑" panose="020B0503020204020204" pitchFamily="34" charset="-122"/>
            </a:endParaRPr>
          </a:p>
        </p:txBody>
      </p:sp>
      <p:graphicFrame>
        <p:nvGraphicFramePr>
          <p:cNvPr id="3" name="表格 2"/>
          <p:cNvGraphicFramePr/>
          <p:nvPr>
            <p:custDataLst>
              <p:tags r:id="rId1"/>
            </p:custDataLst>
          </p:nvPr>
        </p:nvGraphicFramePr>
        <p:xfrm>
          <a:off x="985520" y="1282700"/>
          <a:ext cx="10090150" cy="1355070"/>
        </p:xfrm>
        <a:graphic>
          <a:graphicData uri="http://schemas.openxmlformats.org/drawingml/2006/table">
            <a:tbl>
              <a:tblPr firstRow="1" bandRow="1">
                <a:tableStyleId>{5940675A-B579-460E-94D1-54222C63F5DA}</a:tableStyleId>
              </a:tblPr>
              <a:tblGrid>
                <a:gridCol w="1643380"/>
                <a:gridCol w="1134110"/>
                <a:gridCol w="1130300"/>
                <a:gridCol w="1134110"/>
                <a:gridCol w="1136015"/>
                <a:gridCol w="1127760"/>
                <a:gridCol w="1142365"/>
                <a:gridCol w="1642110"/>
              </a:tblGrid>
              <a:tr h="648077">
                <a:tc>
                  <a:txBody>
                    <a:bodyPr/>
                    <a:lstStyle/>
                    <a:p>
                      <a:pPr indent="0">
                        <a:buNone/>
                      </a:pPr>
                      <a:r>
                        <a:rPr lang="en-US" sz="1800" b="0" dirty="0" err="1">
                          <a:latin typeface="+mn-ea"/>
                          <a:ea typeface="+mn-ea"/>
                          <a:cs typeface="Times New Roman" panose="02020603050405020304" charset="0"/>
                        </a:rPr>
                        <a:t>悬挂平台长度（m</a:t>
                      </a:r>
                      <a:r>
                        <a:rPr lang="en-US" sz="1800" b="0" dirty="0">
                          <a:latin typeface="+mn-ea"/>
                          <a:ea typeface="+mn-ea"/>
                          <a:cs typeface="Times New Roman" panose="02020603050405020304" charset="0"/>
                        </a:rPr>
                        <a:t>）</a:t>
                      </a:r>
                      <a:endParaRPr lang="en-US" altLang="en-US" sz="1800" b="0" dirty="0">
                        <a:latin typeface="+mn-ea"/>
                        <a:ea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dirty="0">
                          <a:latin typeface="+mn-ea"/>
                          <a:ea typeface="+mn-ea"/>
                          <a:cs typeface="Times New Roman" panose="02020603050405020304" charset="0"/>
                        </a:rPr>
                        <a:t>1.5</a:t>
                      </a:r>
                      <a:endParaRPr lang="en-US" altLang="en-US" sz="1800" b="0" dirty="0">
                        <a:latin typeface="+mn-ea"/>
                        <a:ea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dirty="0">
                          <a:latin typeface="+mn-ea"/>
                          <a:ea typeface="+mn-ea"/>
                          <a:cs typeface="Times New Roman" panose="02020603050405020304" charset="0"/>
                        </a:rPr>
                        <a:t>2.0</a:t>
                      </a:r>
                      <a:endParaRPr lang="en-US" altLang="en-US" sz="1800" b="0" dirty="0">
                        <a:latin typeface="+mn-ea"/>
                        <a:ea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dirty="0">
                          <a:latin typeface="+mn-ea"/>
                          <a:ea typeface="+mn-ea"/>
                          <a:cs typeface="Times New Roman" panose="02020603050405020304" charset="0"/>
                        </a:rPr>
                        <a:t>2.5</a:t>
                      </a:r>
                      <a:endParaRPr lang="en-US" altLang="en-US" sz="1800" b="0" dirty="0">
                        <a:latin typeface="+mn-ea"/>
                        <a:ea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mn-ea"/>
                          <a:ea typeface="+mn-ea"/>
                          <a:cs typeface="Times New Roman" panose="02020603050405020304" charset="0"/>
                        </a:rPr>
                        <a:t>3.0</a:t>
                      </a:r>
                      <a:endParaRPr lang="en-US" altLang="en-US" sz="1800" b="0">
                        <a:latin typeface="+mn-ea"/>
                        <a:ea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dirty="0">
                          <a:latin typeface="+mn-ea"/>
                          <a:ea typeface="+mn-ea"/>
                          <a:cs typeface="Times New Roman" panose="02020603050405020304" charset="0"/>
                        </a:rPr>
                        <a:t>3.5</a:t>
                      </a:r>
                      <a:endParaRPr lang="en-US" altLang="en-US" sz="1800" b="0" dirty="0">
                        <a:latin typeface="+mn-ea"/>
                        <a:ea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dirty="0">
                          <a:latin typeface="+mn-ea"/>
                          <a:ea typeface="+mn-ea"/>
                          <a:cs typeface="Times New Roman" panose="02020603050405020304" charset="0"/>
                        </a:rPr>
                        <a:t>4.0</a:t>
                      </a:r>
                      <a:endParaRPr lang="en-US" altLang="en-US" sz="1800" b="0" dirty="0">
                        <a:latin typeface="+mn-ea"/>
                        <a:ea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dirty="0">
                          <a:latin typeface="+mn-ea"/>
                          <a:ea typeface="+mn-ea"/>
                          <a:cs typeface="Times New Roman" panose="02020603050405020304" charset="0"/>
                        </a:rPr>
                        <a:t>≥4.5</a:t>
                      </a:r>
                      <a:endParaRPr lang="en-US" altLang="en-US" sz="1800" b="0" dirty="0">
                        <a:latin typeface="+mn-ea"/>
                        <a:ea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06993">
                <a:tc>
                  <a:txBody>
                    <a:bodyPr/>
                    <a:lstStyle/>
                    <a:p>
                      <a:pPr indent="0" algn="ctr">
                        <a:buNone/>
                      </a:pPr>
                      <a:r>
                        <a:rPr lang="en-US" sz="1800" b="0" dirty="0" err="1">
                          <a:latin typeface="+mn-ea"/>
                          <a:ea typeface="+mn-ea"/>
                          <a:cs typeface="Times New Roman" panose="02020603050405020304" charset="0"/>
                        </a:rPr>
                        <a:t>最大核定载重量（kg</a:t>
                      </a:r>
                      <a:r>
                        <a:rPr lang="en-US" sz="1800" b="0" dirty="0">
                          <a:latin typeface="+mn-ea"/>
                          <a:ea typeface="+mn-ea"/>
                          <a:cs typeface="Times New Roman" panose="02020603050405020304" charset="0"/>
                        </a:rPr>
                        <a:t>）</a:t>
                      </a:r>
                      <a:endParaRPr lang="en-US" altLang="en-US" sz="1800" b="0" dirty="0">
                        <a:latin typeface="+mn-ea"/>
                        <a:ea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dirty="0">
                          <a:latin typeface="+mn-ea"/>
                          <a:ea typeface="+mn-ea"/>
                          <a:cs typeface="Times New Roman" panose="02020603050405020304" charset="0"/>
                        </a:rPr>
                        <a:t>250</a:t>
                      </a:r>
                      <a:endParaRPr lang="en-US" altLang="en-US" sz="1800" b="0" dirty="0">
                        <a:latin typeface="+mn-ea"/>
                        <a:ea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dirty="0">
                          <a:latin typeface="+mn-ea"/>
                          <a:ea typeface="+mn-ea"/>
                          <a:cs typeface="Times New Roman" panose="02020603050405020304" charset="0"/>
                        </a:rPr>
                        <a:t>300</a:t>
                      </a:r>
                      <a:endParaRPr lang="en-US" altLang="en-US" sz="1800" b="0" dirty="0">
                        <a:latin typeface="+mn-ea"/>
                        <a:ea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dirty="0">
                          <a:latin typeface="+mn-ea"/>
                          <a:ea typeface="+mn-ea"/>
                          <a:cs typeface="Times New Roman" panose="02020603050405020304" charset="0"/>
                        </a:rPr>
                        <a:t>350</a:t>
                      </a:r>
                      <a:endParaRPr lang="en-US" altLang="en-US" sz="1800" b="0" dirty="0">
                        <a:latin typeface="+mn-ea"/>
                        <a:ea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dirty="0">
                          <a:latin typeface="+mn-ea"/>
                          <a:ea typeface="+mn-ea"/>
                          <a:cs typeface="Times New Roman" panose="02020603050405020304" charset="0"/>
                        </a:rPr>
                        <a:t>400</a:t>
                      </a:r>
                      <a:endParaRPr lang="en-US" altLang="en-US" sz="1800" b="0" dirty="0">
                        <a:latin typeface="+mn-ea"/>
                        <a:ea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dirty="0">
                          <a:latin typeface="+mn-ea"/>
                          <a:ea typeface="+mn-ea"/>
                          <a:cs typeface="Times New Roman" panose="02020603050405020304" charset="0"/>
                        </a:rPr>
                        <a:t>450</a:t>
                      </a:r>
                      <a:endParaRPr lang="en-US" altLang="en-US" sz="1800" b="0" dirty="0">
                        <a:latin typeface="+mn-ea"/>
                        <a:ea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dirty="0">
                          <a:latin typeface="+mn-ea"/>
                          <a:ea typeface="+mn-ea"/>
                          <a:cs typeface="Times New Roman" panose="02020603050405020304" charset="0"/>
                        </a:rPr>
                        <a:t>500</a:t>
                      </a:r>
                      <a:endParaRPr lang="en-US" altLang="en-US" sz="1800" b="0" dirty="0">
                        <a:latin typeface="+mn-ea"/>
                        <a:ea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dirty="0" err="1">
                          <a:latin typeface="+mn-ea"/>
                          <a:ea typeface="+mn-ea"/>
                          <a:cs typeface="Times New Roman" panose="02020603050405020304" charset="0"/>
                        </a:rPr>
                        <a:t>额定载重量</a:t>
                      </a:r>
                      <a:endParaRPr lang="en-US" altLang="en-US" sz="1800" b="0" dirty="0">
                        <a:latin typeface="+mn-ea"/>
                        <a:ea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6"/>
          <p:cNvSpPr txBox="1"/>
          <p:nvPr/>
        </p:nvSpPr>
        <p:spPr>
          <a:xfrm>
            <a:off x="2425720" y="883920"/>
            <a:ext cx="6941185" cy="398780"/>
          </a:xfrm>
          <a:prstGeom prst="rect">
            <a:avLst/>
          </a:prstGeom>
          <a:noFill/>
          <a:ln w="9525">
            <a:noFill/>
          </a:ln>
        </p:spPr>
        <p:txBody>
          <a:bodyPr wrap="square">
            <a:spAutoFit/>
          </a:bodyPr>
          <a:lstStyle/>
          <a:p>
            <a:pPr marL="0" indent="1219200"/>
            <a:r>
              <a:rPr lang="zh-CN" sz="2000" b="0" dirty="0">
                <a:ea typeface="宋体" panose="02010600030101010101" pitchFamily="2" charset="-122"/>
              </a:rPr>
              <a:t>   </a:t>
            </a:r>
            <a:r>
              <a:rPr lang="zh-CN" b="1" dirty="0">
                <a:latin typeface="微软雅黑" panose="020B0503020204020204" pitchFamily="34" charset="-122"/>
                <a:ea typeface="微软雅黑" panose="020B0503020204020204" pitchFamily="34" charset="-122"/>
              </a:rPr>
              <a:t>不同悬挂平台长度的最大核定载重量表</a:t>
            </a:r>
            <a:endParaRPr lang="zh-CN" altLang="en-US" b="1" dirty="0">
              <a:latin typeface="微软雅黑" panose="020B0503020204020204" pitchFamily="34" charset="-122"/>
              <a:ea typeface="微软雅黑" panose="020B0503020204020204" pitchFamily="34" charset="-122"/>
            </a:endParaRPr>
          </a:p>
        </p:txBody>
      </p:sp>
      <p:sp>
        <p:nvSpPr>
          <p:cNvPr id="5" name="矩形 4"/>
          <p:cNvSpPr/>
          <p:nvPr/>
        </p:nvSpPr>
        <p:spPr>
          <a:xfrm>
            <a:off x="466006" y="3582268"/>
            <a:ext cx="11393014" cy="1800493"/>
          </a:xfrm>
          <a:prstGeom prst="rect">
            <a:avLst/>
          </a:prstGeom>
        </p:spPr>
        <p:txBody>
          <a:bodyPr wrap="square">
            <a:spAutoFit/>
          </a:bodyPr>
          <a:lstStyle/>
          <a:p>
            <a:pPr marL="0" indent="266700" eaLnBrk="1" latinLnBrk="0" hangingPunct="1">
              <a:lnSpc>
                <a:spcPct val="150000"/>
              </a:lnSpc>
            </a:pPr>
            <a:r>
              <a:rPr lang="zh-CN" altLang="zh-CN"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计算示例：</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一台高处作业吊篮安装于</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120m</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屋面，吊篮悬挂平台长度为</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4000mm</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，前伸长度为</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1700mm</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，说明书规定最大前伸长度为</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1500mm</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，则相关参数计算为：</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rPr>
              <a:t>L=1500mm</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L</a:t>
            </a:r>
            <a:r>
              <a:rPr lang="en-US" altLang="zh-CN" baseline="-25000" dirty="0">
                <a:latin typeface="微软雅黑" panose="020B0503020204020204" pitchFamily="34" charset="-122"/>
                <a:ea typeface="微软雅黑" panose="020B0503020204020204" pitchFamily="34" charset="-122"/>
                <a:cs typeface="微软雅黑" panose="020B0503020204020204" pitchFamily="34" charset="-122"/>
              </a:rPr>
              <a:t>C</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=1700mm</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dirty="0" err="1">
                <a:latin typeface="微软雅黑" panose="020B0503020204020204" pitchFamily="34" charset="-122"/>
                <a:ea typeface="微软雅黑" panose="020B0503020204020204" pitchFamily="34" charset="-122"/>
                <a:cs typeface="微软雅黑" panose="020B0503020204020204" pitchFamily="34" charset="-122"/>
              </a:rPr>
              <a:t>R</a:t>
            </a:r>
            <a:r>
              <a:rPr lang="en-US" altLang="zh-CN" baseline="-25000" dirty="0" err="1">
                <a:latin typeface="微软雅黑" panose="020B0503020204020204" pitchFamily="34" charset="-122"/>
                <a:ea typeface="微软雅黑" panose="020B0503020204020204" pitchFamily="34" charset="-122"/>
                <a:cs typeface="微软雅黑" panose="020B0503020204020204" pitchFamily="34" charset="-122"/>
              </a:rPr>
              <a:t>l</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=630kg</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dirty="0" err="1">
                <a:latin typeface="微软雅黑" panose="020B0503020204020204" pitchFamily="34" charset="-122"/>
                <a:ea typeface="微软雅黑" panose="020B0503020204020204" pitchFamily="34" charset="-122"/>
                <a:cs typeface="微软雅黑" panose="020B0503020204020204" pitchFamily="34" charset="-122"/>
              </a:rPr>
              <a:t>S</a:t>
            </a:r>
            <a:r>
              <a:rPr lang="en-US" altLang="zh-CN" baseline="-25000" dirty="0" err="1">
                <a:latin typeface="微软雅黑" panose="020B0503020204020204" pitchFamily="34" charset="-122"/>
                <a:ea typeface="微软雅黑" panose="020B0503020204020204" pitchFamily="34" charset="-122"/>
                <a:cs typeface="微软雅黑" panose="020B0503020204020204" pitchFamily="34" charset="-122"/>
              </a:rPr>
              <a:t>wp</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=480-48×2=384kg</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H=120m     q=0.25kg/m  </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zh-CN" dirty="0">
                <a:latin typeface="微软雅黑" panose="020B0503020204020204" pitchFamily="34" charset="-122"/>
                <a:ea typeface="微软雅黑" panose="020B0503020204020204" pitchFamily="34" charset="-122"/>
                <a:cs typeface="微软雅黑" panose="020B0503020204020204" pitchFamily="34" charset="-122"/>
              </a:rPr>
              <a:t>代入公式得到：</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图片 5"/>
          <p:cNvPicPr/>
          <p:nvPr/>
        </p:nvPicPr>
        <p:blipFill>
          <a:blip r:embed="rId2" cstate="print"/>
          <a:stretch>
            <a:fillRect/>
          </a:stretch>
        </p:blipFill>
        <p:spPr>
          <a:xfrm>
            <a:off x="2713990" y="5023177"/>
            <a:ext cx="7128510" cy="935355"/>
          </a:xfrm>
          <a:prstGeom prst="rect">
            <a:avLst/>
          </a:prstGeom>
          <a:noFill/>
          <a:ln w="9525">
            <a:noFill/>
          </a:ln>
        </p:spPr>
      </p:pic>
      <p:sp>
        <p:nvSpPr>
          <p:cNvPr id="7" name="矩形 6"/>
          <p:cNvSpPr/>
          <p:nvPr/>
        </p:nvSpPr>
        <p:spPr>
          <a:xfrm>
            <a:off x="128263" y="5958532"/>
            <a:ext cx="11730757" cy="3046988"/>
          </a:xfrm>
          <a:prstGeom prst="rect">
            <a:avLst/>
          </a:prstGeom>
        </p:spPr>
        <p:txBody>
          <a:bodyPr wrap="square">
            <a:spAutoFit/>
          </a:bodyPr>
          <a:lstStyle/>
          <a:p>
            <a:pPr>
              <a:lnSpc>
                <a:spcPct val="150000"/>
              </a:lnSpc>
            </a:pPr>
            <a:r>
              <a:rPr lang="zh-CN" altLang="zh-CN"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按上表，悬挂平台为</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4m</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的吊篮其最大</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核定</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载重量为</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500kg</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，大于</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440kg</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，故本例核定载重量为</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440kg</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考虑特殊安装形式吊篮的设计、制造、安装和使用的规范性存在一定不确定因素，故规程规定其核定载重量再乘上</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0.9</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折减系数</a:t>
            </a:r>
            <a:r>
              <a:rPr lang="zh-CN" altLang="zh-CN"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本规程规定了核定载重量计算公式及</a:t>
            </a:r>
            <a:r>
              <a:rPr lang="zh-CN" altLang="zh-CN" b="1" dirty="0">
                <a:latin typeface="微软雅黑" panose="020B0503020204020204" pitchFamily="34" charset="-122"/>
                <a:ea typeface="微软雅黑" panose="020B0503020204020204" pitchFamily="34" charset="-122"/>
              </a:rPr>
              <a:t>不同悬挂平台长度的最大核定载重量</a:t>
            </a:r>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本</a:t>
            </a:r>
            <a:r>
              <a:rPr lang="zh-CN" altLang="en-US" b="1" dirty="0">
                <a:solidFill>
                  <a:srgbClr val="FF0000"/>
                </a:solidFill>
                <a:latin typeface="+mn-ea"/>
                <a:ea typeface="+mn-ea"/>
                <a:cs typeface="微软雅黑" panose="020B0503020204020204" pitchFamily="34" charset="-122"/>
              </a:rPr>
              <a:t>规程没有检测值的</a:t>
            </a:r>
            <a:r>
              <a:rPr lang="en-US" altLang="zh-CN" b="1" dirty="0">
                <a:solidFill>
                  <a:srgbClr val="FF0000"/>
                </a:solidFill>
                <a:latin typeface="+mn-ea"/>
                <a:ea typeface="+mn-ea"/>
                <a:cs typeface="微软雅黑" panose="020B0503020204020204" pitchFamily="34" charset="-122"/>
              </a:rPr>
              <a:t>80</a:t>
            </a:r>
            <a:r>
              <a:rPr lang="en-US" altLang="zh-CN" b="1" dirty="0">
                <a:solidFill>
                  <a:srgbClr val="FF0000"/>
                </a:solidFill>
                <a:latin typeface="+mn-ea"/>
                <a:ea typeface="+mn-ea"/>
                <a:cs typeface="Times New Roman" panose="02020603050405020304" charset="0"/>
                <a:sym typeface="+mn-ea"/>
              </a:rPr>
              <a:t>%</a:t>
            </a:r>
            <a:r>
              <a:rPr lang="zh-CN" altLang="en-US" b="1" dirty="0">
                <a:solidFill>
                  <a:srgbClr val="FF0000"/>
                </a:solidFill>
                <a:latin typeface="+mn-ea"/>
                <a:ea typeface="+mn-ea"/>
                <a:cs typeface="Times New Roman" panose="02020603050405020304" charset="0"/>
                <a:sym typeface="+mn-ea"/>
              </a:rPr>
              <a:t>的规定。</a:t>
            </a:r>
            <a:endParaRPr lang="en-US" altLang="zh-CN" b="1" dirty="0">
              <a:solidFill>
                <a:srgbClr val="FF0000"/>
              </a:solidFill>
              <a:latin typeface="+mn-ea"/>
              <a:ea typeface="+mn-ea"/>
              <a:cs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cs typeface="Times New Roman" panose="02020603050405020304" charset="0"/>
              </a:rPr>
              <a:t>      </a:t>
            </a:r>
            <a:r>
              <a:rPr lang="zh-CN" altLang="en-US" dirty="0">
                <a:latin typeface="微软雅黑" panose="020B0503020204020204" pitchFamily="34" charset="-122"/>
                <a:ea typeface="微软雅黑" panose="020B0503020204020204" pitchFamily="34" charset="-122"/>
                <a:cs typeface="Times New Roman" panose="02020603050405020304" charset="0"/>
              </a:rPr>
              <a:t>检测单位自定的</a:t>
            </a:r>
            <a:r>
              <a:rPr lang="zh-CN" altLang="en-US" dirty="0">
                <a:latin typeface="+mn-ea"/>
                <a:ea typeface="+mn-ea"/>
                <a:cs typeface="Times New Roman" panose="02020603050405020304" charset="0"/>
              </a:rPr>
              <a:t>检测值的</a:t>
            </a:r>
            <a:r>
              <a:rPr lang="en-US" altLang="zh-CN" dirty="0">
                <a:latin typeface="+mn-ea"/>
                <a:ea typeface="+mn-ea"/>
                <a:cs typeface="Times New Roman" panose="02020603050405020304" charset="0"/>
              </a:rPr>
              <a:t>80%</a:t>
            </a:r>
            <a:r>
              <a:rPr lang="zh-CN" altLang="en-US" dirty="0">
                <a:latin typeface="+mn-ea"/>
                <a:ea typeface="+mn-ea"/>
                <a:cs typeface="Times New Roman" panose="02020603050405020304" charset="0"/>
              </a:rPr>
              <a:t>是指：在计算所得的</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核定载重量</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440</a:t>
            </a:r>
            <a:r>
              <a:rPr lang="en-US" altLang="zh-CN" dirty="0">
                <a:latin typeface="+mn-ea"/>
                <a:cs typeface="Times New Roman" panose="02020603050405020304" charset="0"/>
                <a:sym typeface="+mn-ea"/>
              </a:rPr>
              <a:t>kg</a:t>
            </a:r>
            <a:r>
              <a:rPr lang="zh-CN" altLang="en-US" dirty="0">
                <a:latin typeface="+mj-ea"/>
                <a:ea typeface="+mj-ea"/>
                <a:cs typeface="Times New Roman" panose="02020603050405020304" charset="0"/>
                <a:sym typeface="+mn-ea"/>
              </a:rPr>
              <a:t>再乘上</a:t>
            </a:r>
            <a:r>
              <a:rPr lang="en-US" altLang="zh-CN" dirty="0">
                <a:latin typeface="+mn-ea"/>
                <a:ea typeface="+mn-ea"/>
                <a:cs typeface="Times New Roman" panose="02020603050405020304" charset="0"/>
                <a:sym typeface="+mn-ea"/>
              </a:rPr>
              <a:t>80%</a:t>
            </a:r>
            <a:r>
              <a:rPr lang="zh-CN" altLang="en-US" dirty="0">
                <a:latin typeface="+mn-ea"/>
                <a:ea typeface="+mn-ea"/>
                <a:cs typeface="Times New Roman" panose="02020603050405020304" charset="0"/>
                <a:sym typeface="+mn-ea"/>
              </a:rPr>
              <a:t>即</a:t>
            </a:r>
            <a:r>
              <a:rPr lang="en-US" altLang="zh-CN" dirty="0">
                <a:latin typeface="+mn-ea"/>
                <a:ea typeface="+mn-ea"/>
                <a:cs typeface="Times New Roman" panose="02020603050405020304" charset="0"/>
                <a:sym typeface="+mn-ea"/>
              </a:rPr>
              <a:t>350kg</a:t>
            </a:r>
            <a:r>
              <a:rPr lang="zh-CN" altLang="en-US" dirty="0">
                <a:latin typeface="+mn-ea"/>
                <a:ea typeface="+mn-ea"/>
                <a:cs typeface="Times New Roman" panose="02020603050405020304" charset="0"/>
                <a:sym typeface="+mn-ea"/>
              </a:rPr>
              <a:t>。如果计算所得的</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核定载重量</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大于</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500</a:t>
            </a:r>
            <a:r>
              <a:rPr lang="en-US" altLang="zh-CN" dirty="0">
                <a:latin typeface="+mn-ea"/>
                <a:cs typeface="Times New Roman" panose="02020603050405020304" charset="0"/>
                <a:sym typeface="+mn-ea"/>
              </a:rPr>
              <a:t>kg</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按</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500</a:t>
            </a:r>
            <a:r>
              <a:rPr lang="en-US" altLang="zh-CN" dirty="0">
                <a:latin typeface="+mn-ea"/>
                <a:cs typeface="Times New Roman" panose="02020603050405020304" charset="0"/>
                <a:sym typeface="+mn-ea"/>
              </a:rPr>
              <a:t>kg</a:t>
            </a:r>
            <a:r>
              <a:rPr lang="zh-CN" altLang="en-US" dirty="0">
                <a:latin typeface="+mn-ea"/>
                <a:ea typeface="+mn-ea"/>
                <a:cs typeface="Times New Roman" panose="02020603050405020304" charset="0"/>
                <a:sym typeface="+mn-ea"/>
              </a:rPr>
              <a:t>计</a:t>
            </a:r>
            <a:r>
              <a:rPr lang="zh-CN" altLang="en-US" dirty="0">
                <a:latin typeface="+mn-ea"/>
                <a:cs typeface="Times New Roman" panose="02020603050405020304" charset="0"/>
                <a:sym typeface="+mn-ea"/>
              </a:rPr>
              <a:t>，</a:t>
            </a:r>
            <a:r>
              <a:rPr lang="zh-CN" altLang="en-US" dirty="0">
                <a:latin typeface="+mn-ea"/>
                <a:ea typeface="+mn-ea"/>
                <a:cs typeface="Times New Roman" panose="02020603050405020304" charset="0"/>
                <a:sym typeface="+mn-ea"/>
              </a:rPr>
              <a:t>检测值的</a:t>
            </a:r>
            <a:r>
              <a:rPr lang="en-US" altLang="zh-CN" dirty="0">
                <a:latin typeface="+mn-ea"/>
                <a:ea typeface="+mn-ea"/>
                <a:cs typeface="Times New Roman" panose="02020603050405020304" charset="0"/>
                <a:sym typeface="+mn-ea"/>
              </a:rPr>
              <a:t>80</a:t>
            </a:r>
            <a:r>
              <a:rPr lang="en-US" altLang="zh-CN" dirty="0">
                <a:latin typeface="+mn-ea"/>
                <a:cs typeface="Times New Roman" panose="02020603050405020304" charset="0"/>
                <a:sym typeface="+mn-ea"/>
              </a:rPr>
              <a:t>%</a:t>
            </a:r>
            <a:r>
              <a:rPr lang="zh-CN" altLang="en-US" dirty="0">
                <a:latin typeface="+mn-ea"/>
                <a:ea typeface="+mn-ea"/>
                <a:cs typeface="Times New Roman" panose="02020603050405020304" charset="0"/>
                <a:sym typeface="+mn-ea"/>
              </a:rPr>
              <a:t>即为</a:t>
            </a:r>
            <a:r>
              <a:rPr lang="en-US" altLang="zh-CN" dirty="0">
                <a:latin typeface="+mn-ea"/>
                <a:cs typeface="Times New Roman" panose="02020603050405020304" charset="0"/>
                <a:sym typeface="+mn-ea"/>
              </a:rPr>
              <a:t>500kg</a:t>
            </a:r>
            <a:r>
              <a:rPr lang="en-US" altLang="zh-CN" dirty="0">
                <a:latin typeface="+mn-ea"/>
                <a:cs typeface="Times New Roman" panose="02020603050405020304" charset="0"/>
              </a:rPr>
              <a:t>X</a:t>
            </a:r>
            <a:r>
              <a:rPr lang="en-US" altLang="zh-CN" dirty="0">
                <a:latin typeface="+mn-ea"/>
                <a:cs typeface="Times New Roman" panose="02020603050405020304" charset="0"/>
                <a:sym typeface="+mn-ea"/>
              </a:rPr>
              <a:t>80%=400kg</a:t>
            </a:r>
            <a:r>
              <a:rPr lang="zh-CN" altLang="en-US" dirty="0">
                <a:latin typeface="+mn-ea"/>
                <a:cs typeface="Times New Roman" panose="02020603050405020304" charset="0"/>
                <a:sym typeface="+mn-ea"/>
              </a:rPr>
              <a:t>。</a:t>
            </a:r>
            <a:endParaRPr lang="en-US" altLang="zh-CN" dirty="0">
              <a:latin typeface="+mn-ea"/>
              <a:cs typeface="Times New Roman" panose="02020603050405020304" charset="0"/>
              <a:sym typeface="+mn-ea"/>
            </a:endParaRPr>
          </a:p>
          <a:p>
            <a:pPr>
              <a:lnSpc>
                <a:spcPct val="150000"/>
              </a:lnSpc>
            </a:pPr>
            <a:r>
              <a:rPr lang="en-US" altLang="zh-CN" dirty="0">
                <a:latin typeface="+mn-ea"/>
                <a:ea typeface="微软雅黑" panose="020B0503020204020204" pitchFamily="34" charset="-122"/>
                <a:cs typeface="Times New Roman" panose="02020603050405020304" charset="0"/>
                <a:sym typeface="+mn-ea"/>
              </a:rPr>
              <a:t>      </a:t>
            </a:r>
            <a:r>
              <a:rPr lang="zh-CN" altLang="en-US" dirty="0">
                <a:latin typeface="+mn-ea"/>
                <a:ea typeface="微软雅黑" panose="020B0503020204020204" pitchFamily="34" charset="-122"/>
                <a:cs typeface="Times New Roman" panose="02020603050405020304" charset="0"/>
                <a:sym typeface="+mn-ea"/>
              </a:rPr>
              <a:t>最终：</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核定载重量复核计算的悬挂装置抗倾覆安全系数仍需满足不小于</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的要求。</a:t>
            </a:r>
            <a:endParaRPr lang="zh-CN" altLang="en-US" dirty="0">
              <a:latin typeface="+mn-ea"/>
              <a:ea typeface="+mn-ea"/>
              <a:cs typeface="Times New Roman" panose="02020603050405020304" charset="0"/>
              <a:sym typeface="+mn-ea"/>
            </a:endParaRPr>
          </a:p>
          <a:p>
            <a:pPr>
              <a:lnSpc>
                <a:spcPct val="150000"/>
              </a:lnSpc>
            </a:pPr>
            <a:endParaRPr lang="zh-CN" altLang="zh-CN" sz="2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矩形 7"/>
          <p:cNvSpPr/>
          <p:nvPr/>
        </p:nvSpPr>
        <p:spPr>
          <a:xfrm>
            <a:off x="697781" y="2935937"/>
            <a:ext cx="11161239" cy="646331"/>
          </a:xfrm>
          <a:prstGeom prst="rect">
            <a:avLst/>
          </a:prstGeom>
        </p:spPr>
        <p:txBody>
          <a:bodyPr wrap="square">
            <a:spAutoFit/>
          </a:bodyPr>
          <a:lstStyle/>
          <a:p>
            <a:r>
              <a:rPr lang="en-US" altLang="zh-CN" b="1" dirty="0">
                <a:latin typeface="+mn-ea"/>
                <a:ea typeface="+mn-ea"/>
                <a:cs typeface="Times New Roman" panose="02020603050405020304" charset="0"/>
              </a:rPr>
              <a:t> </a:t>
            </a:r>
            <a:r>
              <a:rPr lang="en-US" altLang="zh-CN" b="1" dirty="0" err="1">
                <a:latin typeface="+mn-ea"/>
                <a:ea typeface="+mn-ea"/>
                <a:cs typeface="Times New Roman" panose="02020603050405020304" charset="0"/>
              </a:rPr>
              <a:t>核定载重量</a:t>
            </a:r>
            <a:r>
              <a:rPr lang="en-US" altLang="zh-CN" b="1" dirty="0">
                <a:latin typeface="+mn-ea"/>
                <a:ea typeface="+mn-ea"/>
                <a:cs typeface="Times New Roman" panose="02020603050405020304" charset="0"/>
              </a:rPr>
              <a:t> </a:t>
            </a:r>
            <a:r>
              <a:rPr lang="en-US" altLang="zh-CN" dirty="0">
                <a:latin typeface="+mn-ea"/>
                <a:ea typeface="+mn-ea"/>
                <a:cs typeface="Times New Roman" panose="02020603050405020304" charset="0"/>
              </a:rPr>
              <a:t>— </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依据额定载重量，结合吊篮安装工况</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（平台长度、前梁外伸长度、高度等）</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，经计算确定的允</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许载重量。</a:t>
            </a: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481246" y="125730"/>
            <a:ext cx="2608039" cy="523220"/>
          </a:xfrm>
          <a:prstGeom prst="rect">
            <a:avLst/>
          </a:prstGeom>
          <a:noFill/>
          <a:ln w="9525">
            <a:noFill/>
            <a:miter lim="800000"/>
          </a:ln>
        </p:spPr>
        <p:txBody>
          <a:bodyPr wrap="square">
            <a:spAutoFit/>
          </a:bodyPr>
          <a:lstStyle/>
          <a:p>
            <a:pPr eaLnBrk="0" hangingPunct="0"/>
            <a:r>
              <a:rPr lang="zh-CN" altLang="en-US" sz="2800" dirty="0">
                <a:solidFill>
                  <a:srgbClr val="272424"/>
                </a:solidFill>
                <a:latin typeface="微软雅黑" panose="020B0503020204020204" pitchFamily="34" charset="-122"/>
                <a:ea typeface="微软雅黑" panose="020B0503020204020204" pitchFamily="34" charset="-122"/>
              </a:rPr>
              <a:t>《吊篮规程》</a:t>
            </a:r>
            <a:r>
              <a:rPr lang="en-US" altLang="zh-CN" sz="2800" dirty="0">
                <a:solidFill>
                  <a:srgbClr val="272424"/>
                </a:solidFill>
                <a:latin typeface="微软雅黑" panose="020B0503020204020204" pitchFamily="34" charset="-122"/>
                <a:ea typeface="微软雅黑" panose="020B0503020204020204" pitchFamily="34" charset="-122"/>
              </a:rPr>
              <a:t> </a:t>
            </a:r>
            <a:endParaRPr lang="zh-CN" altLang="en-US" sz="2800" dirty="0">
              <a:solidFill>
                <a:srgbClr val="FF0000"/>
              </a:solidFill>
              <a:latin typeface="微软雅黑" panose="020B0503020204020204" pitchFamily="34" charset="-122"/>
            </a:endParaRPr>
          </a:p>
        </p:txBody>
      </p:sp>
      <p:sp>
        <p:nvSpPr>
          <p:cNvPr id="3" name="矩形 2"/>
          <p:cNvSpPr/>
          <p:nvPr/>
        </p:nvSpPr>
        <p:spPr>
          <a:xfrm>
            <a:off x="337820" y="1278255"/>
            <a:ext cx="11595735" cy="6326505"/>
          </a:xfrm>
          <a:prstGeom prst="rect">
            <a:avLst/>
          </a:prstGeom>
        </p:spPr>
        <p:txBody>
          <a:bodyPr wrap="square">
            <a:spAutoFit/>
          </a:bodyPr>
          <a:lstStyle/>
          <a:p>
            <a:pPr marL="90805" indent="-6985" eaLnBrk="1" latinLnBrk="0" hangingPunct="1">
              <a:lnSpc>
                <a:spcPct val="130000"/>
              </a:lnSpc>
            </a:pPr>
            <a:r>
              <a:rPr lang="en-US" altLang="zh-CN"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17</a:t>
            </a:r>
            <a:r>
              <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、进场吊篮主要部件检查制度</a:t>
            </a:r>
            <a:endPar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30000"/>
              </a:lnSpc>
            </a:pP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吊篮钢丝绳、安全锁和提升机事关吊篮安全使用。此三大件安装后不便于逐个检查，特别是钢丝绳，数量多、范围广，最好的办法是钢丝绳进场时安装前成圈形状时检查，使用过程中再对可能受损部位进行重点检查。这样检查效果好、效率高、可操作性强。因此规程提出了三大件进场检查的要求，见规程附录A。</a:t>
            </a:r>
            <a:endParaRPr lang="en-US" altLang="zh-CN"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endParaRPr>
          </a:p>
          <a:p>
            <a:pPr marL="90805" indent="-6985" eaLnBrk="1" latinLnBrk="0" hangingPunct="1">
              <a:lnSpc>
                <a:spcPct val="130000"/>
              </a:lnSpc>
            </a:pPr>
            <a:r>
              <a:rPr lang="en-US" altLang="zh-CN"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18</a:t>
            </a:r>
            <a:r>
              <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、电焊作业防护措施。</a:t>
            </a:r>
            <a:endPar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endParaRPr>
          </a:p>
          <a:p>
            <a:pPr marL="90805" indent="-6985" eaLnBrk="1" latinLnBrk="0" hangingPunct="1">
              <a:lnSpc>
                <a:spcPct val="130000"/>
              </a:lnSpc>
            </a:pPr>
            <a:r>
              <a:rPr lang="zh-CN" altLang="en-US" sz="2400" dirty="0">
                <a:latin typeface="+mn-ea"/>
                <a:ea typeface="+mn-ea"/>
                <a:sym typeface="+mn-ea"/>
              </a:rPr>
              <a:t>     </a:t>
            </a:r>
            <a:r>
              <a:rPr lang="en-US" altLang="zh-CN" sz="2400" dirty="0">
                <a:latin typeface="+mn-ea"/>
                <a:ea typeface="+mn-ea"/>
                <a:sym typeface="+mn-ea"/>
              </a:rPr>
              <a:t> 1</a:t>
            </a:r>
            <a:r>
              <a:rPr lang="zh-CN" altLang="en-US" sz="2400" dirty="0">
                <a:latin typeface="+mn-ea"/>
                <a:ea typeface="+mn-ea"/>
                <a:sym typeface="+mn-ea"/>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吊篮悬挂装置直接安装在主体钢结构上：</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吊篮中的所有部件包括钢丝绳均成为带电焊接回路的一部分，因此悬挂装置和悬挂平台与钢结构之间宜采取绝缘措施。</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30000"/>
              </a:lnSpc>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2</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）吊篮悬挂装置直接安装在建筑结构上：</a:t>
            </a:r>
            <a:r>
              <a:rPr lang="zh-CN" altLang="en-US" sz="2400" dirty="0">
                <a:latin typeface="+mn-ea"/>
                <a:ea typeface="+mn-ea"/>
                <a:cs typeface="微软雅黑" panose="020B0503020204020204" pitchFamily="34" charset="-122"/>
                <a:sym typeface="Wingdings" panose="05000000000000000000" pitchFamily="2" charset="2"/>
              </a:rPr>
              <a:t>在平台内进行电焊作业，由于钢丝绳与龙骨等金属结构相碰，会引起触碰处钢丝绳电弧烧烛致钢丝绳断裂造成安全事故，已发生多起，类似原因的钢丝绳损伤缺陷一般难以被及时发现，而危害极大。</a:t>
            </a:r>
            <a:endParaRPr lang="zh-CN" altLang="en-US" sz="2400" dirty="0">
              <a:latin typeface="+mn-ea"/>
              <a:ea typeface="+mn-ea"/>
              <a:cs typeface="微软雅黑" panose="020B0503020204020204" pitchFamily="34" charset="-122"/>
              <a:sym typeface="Wingdings" panose="05000000000000000000" pitchFamily="2" charset="2"/>
            </a:endParaRPr>
          </a:p>
          <a:p>
            <a:pPr marL="90805" indent="-6985" eaLnBrk="1" latinLnBrk="0" hangingPunct="1">
              <a:lnSpc>
                <a:spcPct val="130000"/>
              </a:lnSpc>
            </a:pPr>
            <a:r>
              <a:rPr lang="en-US" altLang="zh-CN" sz="2400" dirty="0">
                <a:latin typeface="+mn-ea"/>
                <a:ea typeface="+mn-ea"/>
                <a:cs typeface="微软雅黑" panose="020B0503020204020204" pitchFamily="34" charset="-122"/>
                <a:sym typeface="Wingdings" panose="05000000000000000000" pitchFamily="2" charset="2"/>
              </a:rPr>
              <a:t>      </a:t>
            </a:r>
            <a:r>
              <a:rPr lang="zh-CN" altLang="en-US" sz="2400" dirty="0">
                <a:latin typeface="+mn-ea"/>
                <a:ea typeface="+mn-ea"/>
                <a:cs typeface="微软雅黑" panose="020B0503020204020204" pitchFamily="34" charset="-122"/>
                <a:sym typeface="Wingdings" panose="05000000000000000000" pitchFamily="2" charset="2"/>
              </a:rPr>
              <a:t>规程对避免类似情况发生提出了应对措施，使用前对悬挂装置和钢丝绳进行预先检查和运行过程的观察等。</a:t>
            </a:r>
            <a:r>
              <a:rPr lang="en-US" altLang="zh-CN" sz="2400" dirty="0">
                <a:latin typeface="+mn-ea"/>
                <a:ea typeface="+mn-ea"/>
                <a:sym typeface="+mn-ea"/>
              </a:rPr>
              <a:t>       </a:t>
            </a:r>
            <a:endParaRPr lang="zh-CN" altLang="en-US" sz="2400" dirty="0">
              <a:solidFill>
                <a:srgbClr val="FF0000"/>
              </a:solidFill>
              <a:latin typeface="+mn-ea"/>
              <a:ea typeface="+mn-ea"/>
              <a:cs typeface="微软雅黑" panose="020B0503020204020204" pitchFamily="34" charset="-122"/>
              <a:sym typeface="Wingdings" panose="05000000000000000000" pitchFamily="2" charset="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noChangeArrowheads="1"/>
          </p:cNvPicPr>
          <p:nvPr/>
        </p:nvPicPr>
        <p:blipFill>
          <a:blip r:embed="rId1" cstate="print"/>
          <a:srcRect/>
          <a:stretch>
            <a:fillRect/>
          </a:stretch>
        </p:blipFill>
        <p:spPr bwMode="auto">
          <a:xfrm>
            <a:off x="-635" y="-18415"/>
            <a:ext cx="12164060" cy="6825615"/>
          </a:xfrm>
          <a:prstGeom prst="rect">
            <a:avLst/>
          </a:prstGeom>
          <a:noFill/>
          <a:ln w="9525">
            <a:noFill/>
            <a:miter lim="800000"/>
            <a:headEnd/>
            <a:tailEnd/>
          </a:ln>
          <a:effectLst>
            <a:prstShdw prst="shdw17" dist="17961" dir="2700000">
              <a:schemeClr val="accent1">
                <a:gamma/>
                <a:shade val="60000"/>
                <a:invGamma/>
                <a:alpha val="50000"/>
              </a:schemeClr>
            </a:prstShdw>
          </a:effectLst>
        </p:spPr>
      </p:pic>
      <p:sp>
        <p:nvSpPr>
          <p:cNvPr id="2" name="文本框 1"/>
          <p:cNvSpPr txBox="1"/>
          <p:nvPr/>
        </p:nvSpPr>
        <p:spPr>
          <a:xfrm>
            <a:off x="8978265" y="269875"/>
            <a:ext cx="3028315" cy="1662430"/>
          </a:xfrm>
          <a:prstGeom prst="rect">
            <a:avLst/>
          </a:prstGeom>
          <a:noFill/>
        </p:spPr>
        <p:txBody>
          <a:bodyPr wrap="square" rtlCol="0" anchor="t">
            <a:noAutofit/>
          </a:bodyPr>
          <a:p>
            <a:pPr marL="0" lvl="0" indent="0" eaLnBrk="1" latinLnBrk="0" hangingPunct="1">
              <a:lnSpc>
                <a:spcPct val="100000"/>
              </a:lnSpc>
            </a:pPr>
            <a:r>
              <a:rPr lang="en-US" altLang="zh-CN" sz="2400" b="1" dirty="0">
                <a:latin typeface="楷体" panose="02010609060101010101" pitchFamily="49" charset="-122"/>
                <a:ea typeface="楷体" panose="02010609060101010101" pitchFamily="49" charset="-122"/>
                <a:sym typeface="+mn-ea"/>
              </a:rPr>
              <a:t>  </a:t>
            </a:r>
            <a:r>
              <a:rPr lang="en-US" altLang="zh-CN" sz="20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000" dirty="0">
                <a:latin typeface="楷体" panose="02010609060101010101" pitchFamily="49" charset="-122"/>
                <a:ea typeface="楷体" panose="02010609060101010101" pitchFamily="49" charset="-122"/>
                <a:cs typeface="楷体" panose="02010609060101010101" pitchFamily="49" charset="-122"/>
                <a:sym typeface="+mn-ea"/>
              </a:rPr>
              <a:t>吊篮构造：由悬吊平台、悬挂机构</a:t>
            </a:r>
            <a:r>
              <a:rPr lang="zh-CN" altLang="en-US" sz="2000" dirty="0" smtClean="0">
                <a:latin typeface="楷体" panose="02010609060101010101" pitchFamily="49" charset="-122"/>
                <a:ea typeface="楷体" panose="02010609060101010101" pitchFamily="49" charset="-122"/>
                <a:cs typeface="楷体" panose="02010609060101010101" pitchFamily="49" charset="-122"/>
                <a:sym typeface="+mn-ea"/>
              </a:rPr>
              <a:t>、提升机、电气控制系统、</a:t>
            </a:r>
            <a:r>
              <a:rPr lang="zh-CN" altLang="en-US" sz="2000" dirty="0">
                <a:latin typeface="楷体" panose="02010609060101010101" pitchFamily="49" charset="-122"/>
                <a:ea typeface="楷体" panose="02010609060101010101" pitchFamily="49" charset="-122"/>
                <a:cs typeface="楷体" panose="02010609060101010101" pitchFamily="49" charset="-122"/>
                <a:sym typeface="+mn-ea"/>
              </a:rPr>
              <a:t>钢丝绳、</a:t>
            </a:r>
            <a:r>
              <a:rPr lang="zh-CN" altLang="en-US" sz="2000" dirty="0" smtClean="0">
                <a:latin typeface="楷体" panose="02010609060101010101" pitchFamily="49" charset="-122"/>
                <a:ea typeface="楷体" panose="02010609060101010101" pitchFamily="49" charset="-122"/>
                <a:cs typeface="楷体" panose="02010609060101010101" pitchFamily="49" charset="-122"/>
                <a:sym typeface="+mn-ea"/>
              </a:rPr>
              <a:t>安全锁六部</a:t>
            </a:r>
            <a:r>
              <a:rPr lang="zh-CN" altLang="en-US" sz="2000" dirty="0">
                <a:latin typeface="楷体" panose="02010609060101010101" pitchFamily="49" charset="-122"/>
                <a:ea typeface="楷体" panose="02010609060101010101" pitchFamily="49" charset="-122"/>
                <a:cs typeface="楷体" panose="02010609060101010101" pitchFamily="49" charset="-122"/>
                <a:sym typeface="+mn-ea"/>
              </a:rPr>
              <a:t>分组成。</a:t>
            </a:r>
            <a:endParaRPr lang="zh-CN" altLang="en-US" sz="2000" dirty="0">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8" name="矩形 17"/>
          <p:cNvSpPr/>
          <p:nvPr/>
        </p:nvSpPr>
        <p:spPr>
          <a:xfrm>
            <a:off x="0" y="6822440"/>
            <a:ext cx="12129135" cy="1486535"/>
          </a:xfrm>
          <a:prstGeom prst="rect">
            <a:avLst/>
          </a:prstGeom>
        </p:spPr>
        <p:style>
          <a:lnRef idx="1">
            <a:schemeClr val="accent1"/>
          </a:lnRef>
          <a:fillRef idx="2">
            <a:schemeClr val="accent1"/>
          </a:fillRef>
          <a:effectRef idx="1">
            <a:schemeClr val="accent1"/>
          </a:effectRef>
          <a:fontRef idx="minor">
            <a:schemeClr val="dk1"/>
          </a:fontRef>
        </p:style>
        <p:txBody>
          <a:bodyPr wrap="square">
            <a:noAutofit/>
          </a:bodyPr>
          <a:lstStyle/>
          <a:p>
            <a:pPr marL="0" lvl="0" indent="0">
              <a:lnSpc>
                <a:spcPct val="150000"/>
              </a:lnSpc>
              <a:buFont typeface="Wingdings" panose="05000000000000000000" pitchFamily="2" charset="2"/>
              <a:buNone/>
            </a:pPr>
            <a:r>
              <a:rPr lang="en-US" altLang="zh-CN" sz="2000" dirty="0" smtClean="0">
                <a:latin typeface="楷体" panose="02010609060101010101" pitchFamily="49" charset="-122"/>
                <a:ea typeface="楷体" panose="02010609060101010101" pitchFamily="49" charset="-122"/>
              </a:rPr>
              <a:t>    </a:t>
            </a:r>
            <a:r>
              <a:rPr lang="zh-CN" altLang="en-US" sz="2000" dirty="0" smtClean="0">
                <a:latin typeface="楷体" panose="02010609060101010101" pitchFamily="49" charset="-122"/>
                <a:ea typeface="楷体" panose="02010609060101010101" pitchFamily="49" charset="-122"/>
              </a:rPr>
              <a:t>目前</a:t>
            </a:r>
            <a:r>
              <a:rPr lang="zh-CN" altLang="en-US" sz="2000" dirty="0">
                <a:latin typeface="楷体" panose="02010609060101010101" pitchFamily="49" charset="-122"/>
                <a:ea typeface="楷体" panose="02010609060101010101" pitchFamily="49" charset="-122"/>
              </a:rPr>
              <a:t>较多使用的是</a:t>
            </a:r>
            <a:r>
              <a:rPr lang="zh-CN" altLang="en-US" sz="2000" dirty="0">
                <a:solidFill>
                  <a:srgbClr val="FF0000"/>
                </a:solidFill>
                <a:latin typeface="楷体" panose="02010609060101010101" pitchFamily="49" charset="-122"/>
                <a:ea typeface="楷体" panose="02010609060101010101" pitchFamily="49" charset="-122"/>
              </a:rPr>
              <a:t>电动爬升式</a:t>
            </a:r>
            <a:r>
              <a:rPr lang="en-US" altLang="zh-CN" sz="2000" dirty="0">
                <a:solidFill>
                  <a:srgbClr val="FF0000"/>
                </a:solidFill>
                <a:latin typeface="楷体" panose="02010609060101010101" pitchFamily="49" charset="-122"/>
                <a:ea typeface="楷体" panose="02010609060101010101" pitchFamily="49" charset="-122"/>
              </a:rPr>
              <a:t>ZLP</a:t>
            </a:r>
            <a:r>
              <a:rPr lang="zh-CN" altLang="en-US" sz="2000" dirty="0">
                <a:solidFill>
                  <a:srgbClr val="FF0000"/>
                </a:solidFill>
                <a:latin typeface="楷体" panose="02010609060101010101" pitchFamily="49" charset="-122"/>
                <a:ea typeface="楷体" panose="02010609060101010101" pitchFamily="49" charset="-122"/>
              </a:rPr>
              <a:t>系列</a:t>
            </a:r>
            <a:r>
              <a:rPr lang="zh-CN" altLang="en-US" sz="2000" dirty="0">
                <a:latin typeface="楷体" panose="02010609060101010101" pitchFamily="49" charset="-122"/>
                <a:ea typeface="楷体" panose="02010609060101010101" pitchFamily="49" charset="-122"/>
              </a:rPr>
              <a:t>高处作业吊篮</a:t>
            </a:r>
            <a:r>
              <a:rPr lang="zh-CN" altLang="en-US" sz="2000" dirty="0" smtClean="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cs typeface="楷体" panose="02010609060101010101" pitchFamily="49" charset="-122"/>
                <a:sym typeface="+mn-ea"/>
              </a:rPr>
              <a:t>悬挂机构架设于建筑物或构筑物上，提升机驱动</a:t>
            </a:r>
            <a:endParaRPr lang="en-US" altLang="zh-CN" sz="2000" dirty="0">
              <a:latin typeface="楷体" panose="02010609060101010101" pitchFamily="49" charset="-122"/>
              <a:ea typeface="楷体" panose="02010609060101010101" pitchFamily="49" charset="-122"/>
              <a:cs typeface="楷体" panose="02010609060101010101" pitchFamily="49" charset="-122"/>
              <a:sym typeface="+mn-ea"/>
            </a:endParaRPr>
          </a:p>
          <a:p>
            <a:pPr marL="0" lvl="0" indent="0">
              <a:lnSpc>
                <a:spcPct val="150000"/>
              </a:lnSpc>
              <a:buFont typeface="Wingdings" panose="05000000000000000000" pitchFamily="2" charset="2"/>
              <a:buNone/>
            </a:pPr>
            <a:r>
              <a:rPr lang="zh-CN" altLang="en-US" sz="2000" dirty="0">
                <a:latin typeface="楷体" panose="02010609060101010101" pitchFamily="49" charset="-122"/>
                <a:ea typeface="楷体" panose="02010609060101010101" pitchFamily="49" charset="-122"/>
                <a:cs typeface="楷体" panose="02010609060101010101" pitchFamily="49" charset="-122"/>
                <a:sym typeface="+mn-ea"/>
              </a:rPr>
              <a:t>悬吊平台通过钢丝绳沿立面上下运行的一种非常设悬挂设备</a:t>
            </a:r>
            <a:r>
              <a:rPr lang="zh-CN" altLang="zh-CN" sz="2000" dirty="0">
                <a:latin typeface="楷体" panose="02010609060101010101" pitchFamily="49" charset="-122"/>
                <a:ea typeface="楷体" panose="02010609060101010101" pitchFamily="49" charset="-122"/>
                <a:cs typeface="楷体" panose="02010609060101010101" pitchFamily="49" charset="-122"/>
                <a:sym typeface="+mn-ea"/>
              </a:rPr>
              <a:t>。主参数：</a:t>
            </a:r>
            <a:r>
              <a:rPr lang="en-US" altLang="zh-CN" sz="20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zh-CN" sz="2000" dirty="0">
                <a:latin typeface="楷体" panose="02010609060101010101" pitchFamily="49" charset="-122"/>
                <a:ea typeface="楷体" panose="02010609060101010101" pitchFamily="49" charset="-122"/>
                <a:cs typeface="楷体" panose="02010609060101010101" pitchFamily="49" charset="-122"/>
                <a:sym typeface="+mn-ea"/>
              </a:rPr>
              <a:t>额定载重量；主参数系列：</a:t>
            </a:r>
            <a:r>
              <a:rPr lang="en-US" altLang="zh-CN" sz="2000" dirty="0">
                <a:latin typeface="楷体" panose="02010609060101010101" pitchFamily="49" charset="-122"/>
                <a:ea typeface="楷体" panose="02010609060101010101" pitchFamily="49" charset="-122"/>
                <a:cs typeface="楷体" panose="02010609060101010101" pitchFamily="49" charset="-122"/>
                <a:sym typeface="+mn-ea"/>
              </a:rPr>
              <a:t>100</a:t>
            </a:r>
            <a:r>
              <a:rPr lang="zh-CN" altLang="en-US" sz="20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000" dirty="0">
                <a:latin typeface="楷体" panose="02010609060101010101" pitchFamily="49" charset="-122"/>
                <a:ea typeface="楷体" panose="02010609060101010101" pitchFamily="49" charset="-122"/>
                <a:cs typeface="楷体" panose="02010609060101010101" pitchFamily="49" charset="-122"/>
                <a:sym typeface="+mn-ea"/>
              </a:rPr>
              <a:t>150</a:t>
            </a:r>
            <a:r>
              <a:rPr lang="zh-CN" altLang="en-US" sz="20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000" dirty="0">
                <a:latin typeface="楷体" panose="02010609060101010101" pitchFamily="49" charset="-122"/>
                <a:ea typeface="楷体" panose="02010609060101010101" pitchFamily="49" charset="-122"/>
                <a:cs typeface="楷体" panose="02010609060101010101" pitchFamily="49" charset="-122"/>
                <a:sym typeface="+mn-ea"/>
              </a:rPr>
              <a:t>200</a:t>
            </a:r>
            <a:r>
              <a:rPr lang="zh-CN" altLang="en-US" sz="20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000" dirty="0">
                <a:latin typeface="楷体" panose="02010609060101010101" pitchFamily="49" charset="-122"/>
                <a:ea typeface="楷体" panose="02010609060101010101" pitchFamily="49" charset="-122"/>
                <a:cs typeface="楷体" panose="02010609060101010101" pitchFamily="49" charset="-122"/>
                <a:sym typeface="+mn-ea"/>
              </a:rPr>
              <a:t>250</a:t>
            </a:r>
            <a:r>
              <a:rPr lang="zh-CN" altLang="en-US" sz="20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000" dirty="0">
                <a:latin typeface="楷体" panose="02010609060101010101" pitchFamily="49" charset="-122"/>
                <a:ea typeface="楷体" panose="02010609060101010101" pitchFamily="49" charset="-122"/>
                <a:cs typeface="楷体" panose="02010609060101010101" pitchFamily="49" charset="-122"/>
                <a:sym typeface="+mn-ea"/>
              </a:rPr>
              <a:t>300</a:t>
            </a:r>
            <a:r>
              <a:rPr lang="zh-CN" altLang="en-US" sz="20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000" dirty="0">
                <a:latin typeface="楷体" panose="02010609060101010101" pitchFamily="49" charset="-122"/>
                <a:ea typeface="楷体" panose="02010609060101010101" pitchFamily="49" charset="-122"/>
                <a:cs typeface="楷体" panose="02010609060101010101" pitchFamily="49" charset="-122"/>
                <a:sym typeface="+mn-ea"/>
              </a:rPr>
              <a:t>400</a:t>
            </a:r>
            <a:r>
              <a:rPr lang="zh-CN" altLang="en-US" sz="20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000" dirty="0">
                <a:latin typeface="楷体" panose="02010609060101010101" pitchFamily="49" charset="-122"/>
                <a:ea typeface="楷体" panose="02010609060101010101" pitchFamily="49" charset="-122"/>
                <a:cs typeface="楷体" panose="02010609060101010101" pitchFamily="49" charset="-122"/>
                <a:sym typeface="+mn-ea"/>
              </a:rPr>
              <a:t>500</a:t>
            </a:r>
            <a:r>
              <a:rPr lang="zh-CN" altLang="en-US" sz="20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0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630</a:t>
            </a:r>
            <a:r>
              <a:rPr lang="zh-CN" altLang="en-US" sz="20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0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800</a:t>
            </a:r>
            <a:r>
              <a:rPr lang="zh-CN" altLang="en-US" sz="20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000" dirty="0">
                <a:latin typeface="楷体" panose="02010609060101010101" pitchFamily="49" charset="-122"/>
                <a:ea typeface="楷体" panose="02010609060101010101" pitchFamily="49" charset="-122"/>
                <a:cs typeface="楷体" panose="02010609060101010101" pitchFamily="49" charset="-122"/>
                <a:sym typeface="+mn-ea"/>
              </a:rPr>
              <a:t>1000</a:t>
            </a:r>
            <a:r>
              <a:rPr lang="zh-CN" altLang="en-US" sz="20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000" dirty="0">
                <a:latin typeface="楷体" panose="02010609060101010101" pitchFamily="49" charset="-122"/>
                <a:ea typeface="楷体" panose="02010609060101010101" pitchFamily="49" charset="-122"/>
                <a:cs typeface="楷体" panose="02010609060101010101" pitchFamily="49" charset="-122"/>
                <a:sym typeface="+mn-ea"/>
              </a:rPr>
              <a:t>1250.</a:t>
            </a:r>
            <a:endParaRPr lang="zh-CN" altLang="zh-CN" sz="2000" dirty="0">
              <a:latin typeface="楷体" panose="02010609060101010101" pitchFamily="49" charset="-122"/>
              <a:ea typeface="楷体" panose="02010609060101010101" pitchFamily="49" charset="-122"/>
              <a:cs typeface="楷体" panose="02010609060101010101" pitchFamily="49" charset="-122"/>
              <a:sym typeface="+mn-ea"/>
            </a:endParaRPr>
          </a:p>
          <a:p>
            <a:pPr marL="285750" lvl="0" indent="-285750">
              <a:lnSpc>
                <a:spcPct val="150000"/>
              </a:lnSpc>
              <a:buFont typeface="Wingdings" panose="05000000000000000000" pitchFamily="2" charset="2"/>
              <a:buChar char="p"/>
            </a:pPr>
            <a:endParaRPr lang="zh-CN" altLang="en-US" sz="2000" dirty="0" smtClean="0">
              <a:latin typeface="楷体" panose="02010609060101010101" pitchFamily="49" charset="-122"/>
              <a:ea typeface="楷体" panose="02010609060101010101" pitchFamily="49" charset="-122"/>
            </a:endParaRPr>
          </a:p>
          <a:p>
            <a:pPr marL="0" lvl="0" indent="0">
              <a:lnSpc>
                <a:spcPct val="150000"/>
              </a:lnSpc>
              <a:buFont typeface="Wingdings" panose="05000000000000000000" pitchFamily="2" charset="2"/>
              <a:buNone/>
            </a:pPr>
            <a:endParaRPr lang="zh-CN" altLang="zh-CN" sz="20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481246" y="198120"/>
            <a:ext cx="2608039" cy="523220"/>
          </a:xfrm>
          <a:prstGeom prst="rect">
            <a:avLst/>
          </a:prstGeom>
          <a:noFill/>
          <a:ln w="9525">
            <a:noFill/>
            <a:miter lim="800000"/>
          </a:ln>
        </p:spPr>
        <p:txBody>
          <a:bodyPr wrap="square">
            <a:spAutoFit/>
          </a:bodyPr>
          <a:lstStyle/>
          <a:p>
            <a:pPr eaLnBrk="0" hangingPunct="0"/>
            <a:r>
              <a:rPr lang="zh-CN" altLang="en-US" sz="2800" dirty="0">
                <a:solidFill>
                  <a:srgbClr val="272424"/>
                </a:solidFill>
                <a:latin typeface="微软雅黑" panose="020B0503020204020204" pitchFamily="34" charset="-122"/>
                <a:ea typeface="微软雅黑" panose="020B0503020204020204" pitchFamily="34" charset="-122"/>
              </a:rPr>
              <a:t>《吊篮规程》</a:t>
            </a:r>
            <a:r>
              <a:rPr lang="en-US" altLang="zh-CN" sz="2800" dirty="0">
                <a:solidFill>
                  <a:srgbClr val="272424"/>
                </a:solidFill>
                <a:latin typeface="微软雅黑" panose="020B0503020204020204" pitchFamily="34" charset="-122"/>
                <a:ea typeface="微软雅黑" panose="020B0503020204020204" pitchFamily="34" charset="-122"/>
              </a:rPr>
              <a:t> </a:t>
            </a:r>
            <a:endParaRPr lang="zh-CN" altLang="en-US" sz="2800" dirty="0">
              <a:solidFill>
                <a:srgbClr val="FF0000"/>
              </a:solidFill>
              <a:latin typeface="微软雅黑" panose="020B0503020204020204" pitchFamily="34" charset="-122"/>
            </a:endParaRPr>
          </a:p>
        </p:txBody>
      </p:sp>
      <p:sp>
        <p:nvSpPr>
          <p:cNvPr id="3" name="文本框 2"/>
          <p:cNvSpPr txBox="1"/>
          <p:nvPr/>
        </p:nvSpPr>
        <p:spPr>
          <a:xfrm>
            <a:off x="409575" y="918210"/>
            <a:ext cx="11728450" cy="8091170"/>
          </a:xfrm>
          <a:prstGeom prst="rect">
            <a:avLst/>
          </a:prstGeom>
          <a:noFill/>
        </p:spPr>
        <p:txBody>
          <a:bodyPr wrap="square" rtlCol="0" anchor="t">
            <a:spAutoFit/>
          </a:bodyPr>
          <a:lstStyle/>
          <a:p>
            <a:pPr marL="90805" indent="-6985" eaLnBrk="1" latinLnBrk="0" hangingPunct="1">
              <a:lnSpc>
                <a:spcPct val="130000"/>
              </a:lnSpc>
            </a:pPr>
            <a:r>
              <a:rPr lang="en-US" altLang="zh-CN"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19</a:t>
            </a:r>
            <a:r>
              <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、悬挂装置抗倾覆安全系数≥</a:t>
            </a:r>
            <a:r>
              <a:rPr lang="en-US" altLang="zh-CN"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3</a:t>
            </a:r>
            <a:endPar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endParaRPr>
          </a:p>
          <a:p>
            <a:pPr>
              <a:lnSpc>
                <a:spcPct val="130000"/>
              </a:lnSpc>
            </a:pP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     </a:t>
            </a:r>
            <a:r>
              <a:rPr lang="zh-CN" altLang="en-US" sz="2000" dirty="0">
                <a:solidFill>
                  <a:srgbClr val="00B0F0"/>
                </a:solidFill>
                <a:ea typeface="微软雅黑" panose="020B0503020204020204" pitchFamily="34" charset="-122"/>
                <a:sym typeface="+mn-ea"/>
              </a:rPr>
              <a:t>国标2003版要求：</a:t>
            </a:r>
            <a:r>
              <a:rPr lang="zh-CN" altLang="en-US" sz="2000" dirty="0">
                <a:solidFill>
                  <a:schemeClr val="tx1"/>
                </a:solidFill>
                <a:ea typeface="微软雅黑" panose="020B0503020204020204" pitchFamily="34" charset="-122"/>
                <a:sym typeface="+mn-ea"/>
              </a:rPr>
              <a:t>在</a:t>
            </a:r>
            <a:r>
              <a:rPr lang="zh-CN" altLang="en-US" sz="2000" dirty="0">
                <a:solidFill>
                  <a:srgbClr val="FF0000"/>
                </a:solidFill>
                <a:ea typeface="微软雅黑" panose="020B0503020204020204" pitchFamily="34" charset="-122"/>
                <a:sym typeface="+mn-ea"/>
              </a:rPr>
              <a:t>正常工作状态</a:t>
            </a:r>
            <a:r>
              <a:rPr lang="zh-CN" altLang="en-US" sz="2000" dirty="0">
                <a:solidFill>
                  <a:schemeClr val="tx1"/>
                </a:solidFill>
                <a:ea typeface="微软雅黑" panose="020B0503020204020204" pitchFamily="34" charset="-122"/>
                <a:sym typeface="+mn-ea"/>
              </a:rPr>
              <a:t>下，吊篮悬挂装置的抗倾覆力矩与倾覆力矩的比值不得小于2。</a:t>
            </a:r>
            <a:endParaRPr lang="zh-CN" altLang="en-US" sz="2000" dirty="0">
              <a:solidFill>
                <a:schemeClr val="tx1"/>
              </a:solidFill>
              <a:latin typeface="Arial" panose="020B0604020202020204" pitchFamily="34" charset="0"/>
              <a:ea typeface="微软雅黑" panose="020B0503020204020204" pitchFamily="34" charset="-122"/>
            </a:endParaRPr>
          </a:p>
          <a:p>
            <a:pPr marL="90805" indent="-6985" eaLnBrk="1" latinLnBrk="0" hangingPunct="1">
              <a:lnSpc>
                <a:spcPct val="150000"/>
              </a:lnSpc>
            </a:pPr>
            <a:r>
              <a:rPr lang="zh-CN" altLang="en-US" sz="2000"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  </a:t>
            </a:r>
            <a:r>
              <a:rPr lang="en-US" altLang="zh-CN" sz="2000"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   </a:t>
            </a:r>
            <a:r>
              <a:rPr lang="zh-CN" altLang="zh-CN" sz="2000"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现行国标</a:t>
            </a:r>
            <a:r>
              <a:rPr lang="en-US" altLang="zh-CN" sz="2000"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2017</a:t>
            </a:r>
            <a:r>
              <a:rPr lang="zh-CN" altLang="en-US" sz="2000"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版要求：</a:t>
            </a:r>
            <a:r>
              <a:rPr lang="en-US" altLang="zh-CN" sz="2000"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  </a:t>
            </a:r>
            <a:r>
              <a:rPr lang="zh-CN" altLang="en-US" sz="2000" dirty="0">
                <a:solidFill>
                  <a:schemeClr val="tx1"/>
                </a:solidFill>
                <a:ea typeface="微软雅黑" panose="020B0503020204020204" pitchFamily="34" charset="-122"/>
                <a:sym typeface="+mn-ea"/>
              </a:rPr>
              <a:t>在配重悬挂支架外伸距离最大，起升机构极限工作载荷工况时，稳定力矩应大于或等于3倍的倾覆力矩。</a:t>
            </a:r>
            <a:endParaRPr lang="zh-CN" altLang="en-US" sz="2000" dirty="0">
              <a:solidFill>
                <a:schemeClr val="tx1"/>
              </a:solidFill>
              <a:ea typeface="微软雅黑" panose="020B0503020204020204" pitchFamily="34" charset="-122"/>
              <a:sym typeface="+mn-ea"/>
            </a:endParaRPr>
          </a:p>
          <a:p>
            <a:pPr marL="90805" indent="-6985" eaLnBrk="1" latinLnBrk="0" hangingPunct="1">
              <a:lnSpc>
                <a:spcPct val="150000"/>
              </a:lnSpc>
            </a:pPr>
            <a:r>
              <a:rPr lang="zh-CN"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一、稳定系数</a:t>
            </a:r>
            <a:r>
              <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提高到</a:t>
            </a:r>
            <a:r>
              <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的依据或理由：</a:t>
            </a:r>
            <a:endPar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latinLnBrk="0" hangingPunct="1">
              <a:lnSpc>
                <a:spcPct val="100000"/>
              </a:lnSpc>
            </a:pP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高空</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、载操作人员、操作者技能普遍低、设备使用环境相对恶劣</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从</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安全考量</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，以人为本，</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要求有更高的安全系数。</a:t>
            </a:r>
            <a:endPar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原</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03</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标准设计计算钢丝绳断裂、平台单边悬挂时，平衡系数</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存在整机倾覆可能。</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、现行</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17</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版标准，</a:t>
            </a:r>
            <a:r>
              <a:rPr lang="zh-CN"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安全锁作用后，动载系数的取值为</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2.5</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。上升时平台与障碍物卡住时，钢丝绳的</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最大拉力</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F=2.5w</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（相当于悬挂装置受力）</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设计计算要求提高。</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、从</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大量的工程案例分析，提升机故障，导致钢丝绳断裂；安全锁失效；平台与立面障碍物</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卡住</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导致了悬挂支架单边坠落、整体坠落、平台坠落的原因是稳定系数</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偏小。</a:t>
            </a:r>
            <a:endPar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r>
              <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二、稳定系数从</a:t>
            </a:r>
            <a:r>
              <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2 </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3 </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怎么办？</a:t>
            </a: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、是</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技术规范要求</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严格按照</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2017</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版标准执行</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、生产企业因客户和使用要求</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提升机极限工作载荷降级；</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、从现状、结构面承载限制；</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人限制、远未达到额定载重量</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提出升机极限工作载荷降级</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r>
              <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解决办法：</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额定载重量相应减小：</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800</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型</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630</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型、</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500</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型；</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630</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型</a:t>
            </a:r>
            <a:r>
              <a:rPr lang="en-US"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500</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型、</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400</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型。</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在稳定系数</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Cwr≥3</a:t>
            </a:r>
            <a:r>
              <a:rPr lang="zh-CN"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前提下不增加或少增加配重</a:t>
            </a:r>
            <a:endPar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30000"/>
              </a:lnSpc>
            </a:pPr>
            <a:endParaRPr lang="zh-CN" altLang="en-US" sz="2400" dirty="0">
              <a:solidFill>
                <a:srgbClr val="FF0000"/>
              </a:solidFill>
              <a:latin typeface="Arial" panose="020B0604020202020204" pitchFamily="34" charset="0"/>
              <a:ea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481246" y="198120"/>
            <a:ext cx="2608039" cy="523220"/>
          </a:xfrm>
          <a:prstGeom prst="rect">
            <a:avLst/>
          </a:prstGeom>
          <a:noFill/>
          <a:ln w="9525">
            <a:noFill/>
            <a:miter lim="800000"/>
          </a:ln>
        </p:spPr>
        <p:txBody>
          <a:bodyPr wrap="square">
            <a:spAutoFit/>
          </a:bodyPr>
          <a:lstStyle/>
          <a:p>
            <a:pPr eaLnBrk="0" hangingPunct="0"/>
            <a:r>
              <a:rPr lang="zh-CN" altLang="en-US" sz="2800" dirty="0">
                <a:solidFill>
                  <a:srgbClr val="272424"/>
                </a:solidFill>
                <a:latin typeface="微软雅黑" panose="020B0503020204020204" pitchFamily="34" charset="-122"/>
                <a:ea typeface="微软雅黑" panose="020B0503020204020204" pitchFamily="34" charset="-122"/>
              </a:rPr>
              <a:t>《吊篮规程》</a:t>
            </a:r>
            <a:r>
              <a:rPr lang="en-US" altLang="zh-CN" sz="2800" dirty="0">
                <a:solidFill>
                  <a:srgbClr val="272424"/>
                </a:solidFill>
                <a:latin typeface="微软雅黑" panose="020B0503020204020204" pitchFamily="34" charset="-122"/>
                <a:ea typeface="微软雅黑" panose="020B0503020204020204" pitchFamily="34" charset="-122"/>
              </a:rPr>
              <a:t> </a:t>
            </a:r>
            <a:endParaRPr lang="zh-CN" altLang="en-US" sz="2800" dirty="0">
              <a:solidFill>
                <a:srgbClr val="FF0000"/>
              </a:solidFill>
              <a:latin typeface="微软雅黑" panose="020B0503020204020204" pitchFamily="34" charset="-122"/>
            </a:endParaRPr>
          </a:p>
        </p:txBody>
      </p:sp>
      <p:sp>
        <p:nvSpPr>
          <p:cNvPr id="66623" name="Rectangle 63"/>
          <p:cNvSpPr>
            <a:spLocks noChangeArrowheads="1"/>
          </p:cNvSpPr>
          <p:nvPr/>
        </p:nvSpPr>
        <p:spPr bwMode="auto">
          <a:xfrm>
            <a:off x="-22225" y="1081916"/>
            <a:ext cx="12003037" cy="1492250"/>
          </a:xfrm>
          <a:prstGeom prst="rect">
            <a:avLst/>
          </a:prstGeom>
          <a:noFill/>
          <a:ln w="9525">
            <a:noFill/>
            <a:miter lim="800000"/>
          </a:ln>
          <a:effectLst/>
        </p:spPr>
        <p:txBody>
          <a:bodyPr vert="horz" wrap="square" lIns="428490" tIns="45720" rIns="91440" bIns="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a:ln>
                  <a:noFill/>
                </a:ln>
                <a:solidFill>
                  <a:schemeClr val="tx1"/>
                </a:solidFill>
                <a:effectLst/>
                <a:latin typeface="+mn-ea"/>
                <a:ea typeface="+mn-ea"/>
                <a:cs typeface="Times New Roman" panose="02020603050405020304" charset="0"/>
              </a:rPr>
              <a:t>三、</a:t>
            </a:r>
            <a:r>
              <a:rPr kumimoji="0" lang="zh-CN" sz="2000" b="1" i="0" u="none" strike="noStrike" cap="none" normalizeH="0" baseline="0" dirty="0">
                <a:ln>
                  <a:noFill/>
                </a:ln>
                <a:solidFill>
                  <a:schemeClr val="tx1"/>
                </a:solidFill>
                <a:effectLst/>
                <a:latin typeface="+mn-ea"/>
                <a:ea typeface="+mn-ea"/>
                <a:cs typeface="Times New Roman" panose="02020603050405020304" charset="0"/>
              </a:rPr>
              <a:t>悬挂装置稳定性计算</a:t>
            </a:r>
            <a:endParaRPr kumimoji="0" lang="zh-CN" sz="2000" b="1" i="0" u="none" strike="noStrike" cap="none" normalizeH="0" baseline="0" dirty="0">
              <a:ln>
                <a:noFill/>
              </a:ln>
              <a:solidFill>
                <a:schemeClr val="tx1"/>
              </a:solidFill>
              <a:effectLst/>
              <a:latin typeface="+mn-ea"/>
              <a:ea typeface="+mn-ea"/>
              <a:cs typeface="Times New Roman" panose="02020603050405020304" charset="0"/>
            </a:endParaRPr>
          </a:p>
          <a:p>
            <a:pPr lvl="0" eaLnBrk="0" latinLnBrk="0" hangingPunct="0">
              <a:lnSpc>
                <a:spcPct val="100000"/>
              </a:lnSpc>
            </a:pPr>
            <a:r>
              <a:rPr lang="zh-CN" altLang="en-US" sz="2000" dirty="0">
                <a:latin typeface="+mn-ea"/>
                <a:ea typeface="+mn-ea"/>
                <a:cs typeface="Times New Roman" panose="02020603050405020304" charset="0"/>
              </a:rPr>
              <a:t>      </a:t>
            </a:r>
            <a:r>
              <a:rPr kumimoji="0" lang="en-US" altLang="zh-CN" b="0" i="0" u="none" strike="noStrike" cap="none" normalizeH="0" baseline="0" dirty="0">
                <a:ln>
                  <a:noFill/>
                </a:ln>
                <a:solidFill>
                  <a:schemeClr val="tx1"/>
                </a:solidFill>
                <a:effectLst/>
                <a:latin typeface="+mn-ea"/>
                <a:ea typeface="+mn-ea"/>
                <a:cs typeface="Times New Roman" panose="02020603050405020304" charset="0"/>
              </a:rPr>
              <a:t>《</a:t>
            </a:r>
            <a:r>
              <a:rPr kumimoji="0" lang="zh-CN" altLang="en-US" b="0" i="0" u="none" strike="noStrike" cap="none" normalizeH="0" baseline="0" dirty="0">
                <a:ln>
                  <a:noFill/>
                </a:ln>
                <a:solidFill>
                  <a:schemeClr val="tx1"/>
                </a:solidFill>
                <a:effectLst/>
                <a:latin typeface="+mn-ea"/>
                <a:ea typeface="+mn-ea"/>
                <a:cs typeface="Times New Roman" panose="02020603050405020304" charset="0"/>
              </a:rPr>
              <a:t>高处作业吊篮</a:t>
            </a:r>
            <a:r>
              <a:rPr kumimoji="0" lang="en-US" altLang="zh-CN" b="0" i="0" u="none" strike="noStrike" cap="none" normalizeH="0" baseline="0" dirty="0">
                <a:ln>
                  <a:noFill/>
                </a:ln>
                <a:solidFill>
                  <a:schemeClr val="tx1"/>
                </a:solidFill>
                <a:effectLst/>
                <a:latin typeface="+mn-ea"/>
                <a:ea typeface="+mn-ea"/>
                <a:cs typeface="Times New Roman" panose="02020603050405020304" charset="0"/>
              </a:rPr>
              <a:t>》GB/T 19155-2017</a:t>
            </a:r>
            <a:r>
              <a:rPr kumimoji="0" lang="zh-CN" altLang="en-US" b="0" i="0" u="none" strike="noStrike" cap="none" normalizeH="0" baseline="0" dirty="0">
                <a:ln>
                  <a:noFill/>
                </a:ln>
                <a:solidFill>
                  <a:schemeClr val="tx1"/>
                </a:solidFill>
                <a:effectLst/>
                <a:latin typeface="+mn-ea"/>
                <a:ea typeface="+mn-ea"/>
                <a:cs typeface="Times New Roman" panose="02020603050405020304" charset="0"/>
              </a:rPr>
              <a:t>规定，在配重悬挂支架外伸距离最大（</a:t>
            </a:r>
            <a:r>
              <a:rPr lang="zh-CN" altLang="zh-CN" dirty="0">
                <a:latin typeface="+mn-ea"/>
                <a:ea typeface="+mn-ea"/>
              </a:rPr>
              <a:t>单支架配重</a:t>
            </a:r>
            <a:r>
              <a:rPr lang="en-US" altLang="zh-CN" dirty="0">
                <a:latin typeface="+mn-ea"/>
                <a:ea typeface="+mn-ea"/>
              </a:rPr>
              <a:t>500kg </a:t>
            </a:r>
            <a:r>
              <a:rPr lang="zh-CN" altLang="en-US" b="1" dirty="0">
                <a:latin typeface="+mn-ea"/>
                <a:ea typeface="+mn-ea"/>
              </a:rPr>
              <a:t>、</a:t>
            </a:r>
            <a:r>
              <a:rPr lang="zh-CN" altLang="zh-CN" dirty="0">
                <a:latin typeface="+mn-ea"/>
                <a:ea typeface="+mn-ea"/>
              </a:rPr>
              <a:t>外伸</a:t>
            </a:r>
            <a:r>
              <a:rPr lang="en-US" altLang="zh-CN" dirty="0">
                <a:latin typeface="+mn-ea"/>
                <a:ea typeface="+mn-ea"/>
              </a:rPr>
              <a:t>1.7</a:t>
            </a:r>
            <a:r>
              <a:rPr lang="zh-CN" altLang="zh-CN" dirty="0">
                <a:latin typeface="+mn-ea"/>
                <a:ea typeface="+mn-ea"/>
              </a:rPr>
              <a:t>米</a:t>
            </a:r>
            <a:r>
              <a:rPr lang="zh-CN" altLang="en-US" dirty="0">
                <a:latin typeface="+mn-ea"/>
                <a:ea typeface="+mn-ea"/>
              </a:rPr>
              <a:t>、</a:t>
            </a:r>
            <a:r>
              <a:rPr lang="zh-CN" altLang="zh-CN" dirty="0">
                <a:latin typeface="+mn-ea"/>
                <a:ea typeface="+mn-ea"/>
              </a:rPr>
              <a:t>支架距离</a:t>
            </a:r>
            <a:r>
              <a:rPr lang="en-US" altLang="zh-CN" b="1" dirty="0">
                <a:latin typeface="+mn-ea"/>
                <a:ea typeface="+mn-ea"/>
              </a:rPr>
              <a:t>4.4</a:t>
            </a:r>
            <a:r>
              <a:rPr lang="zh-CN" altLang="zh-CN" b="1" dirty="0">
                <a:latin typeface="+mn-ea"/>
                <a:ea typeface="+mn-ea"/>
              </a:rPr>
              <a:t>米</a:t>
            </a:r>
            <a:r>
              <a:rPr lang="zh-CN" altLang="en-US" dirty="0">
                <a:latin typeface="+mn-ea"/>
                <a:ea typeface="+mn-ea"/>
              </a:rPr>
              <a:t>、</a:t>
            </a:r>
            <a:r>
              <a:rPr lang="zh-CN" altLang="zh-CN" dirty="0">
                <a:solidFill>
                  <a:srgbClr val="000000"/>
                </a:solidFill>
                <a:latin typeface="+mn-ea"/>
                <a:ea typeface="+mn-ea"/>
                <a:cs typeface="Times New Roman" panose="02020603050405020304" charset="0"/>
              </a:rPr>
              <a:t>支点到悬挂支架重心距离</a:t>
            </a:r>
            <a:r>
              <a:rPr lang="en-US" altLang="zh-CN" dirty="0">
                <a:solidFill>
                  <a:srgbClr val="000000"/>
                </a:solidFill>
                <a:latin typeface="+mn-ea"/>
                <a:ea typeface="+mn-ea"/>
                <a:cs typeface="Times New Roman" panose="02020603050405020304" charset="0"/>
              </a:rPr>
              <a:t>2.2m </a:t>
            </a:r>
            <a:r>
              <a:rPr lang="zh-CN" altLang="en-US" dirty="0">
                <a:latin typeface="+mn-ea"/>
                <a:ea typeface="+mn-ea"/>
                <a:cs typeface="Times New Roman" panose="02020603050405020304" charset="0"/>
              </a:rPr>
              <a:t>）</a:t>
            </a:r>
            <a:r>
              <a:rPr kumimoji="0" lang="zh-CN" altLang="en-US" b="0" i="0" u="none" strike="noStrike" cap="none" normalizeH="0" baseline="0" dirty="0">
                <a:ln>
                  <a:noFill/>
                </a:ln>
                <a:solidFill>
                  <a:schemeClr val="tx1"/>
                </a:solidFill>
                <a:effectLst/>
                <a:latin typeface="+mn-ea"/>
                <a:ea typeface="+mn-ea"/>
                <a:cs typeface="Times New Roman" panose="02020603050405020304" charset="0"/>
              </a:rPr>
              <a:t>，</a:t>
            </a:r>
            <a:r>
              <a:rPr kumimoji="0" lang="zh-CN" altLang="en-US" b="0" i="0" u="none" strike="noStrike" cap="none" normalizeH="0" baseline="0" dirty="0">
                <a:ln>
                  <a:noFill/>
                </a:ln>
                <a:solidFill>
                  <a:srgbClr val="0070C0"/>
                </a:solidFill>
                <a:effectLst/>
                <a:latin typeface="+mn-ea"/>
                <a:ea typeface="+mn-ea"/>
                <a:cs typeface="Times New Roman" panose="02020603050405020304" charset="0"/>
              </a:rPr>
              <a:t>起升机构极限工作载荷工况时</a:t>
            </a:r>
            <a:r>
              <a:rPr kumimoji="0" lang="zh-CN" altLang="en-US" b="0" i="0" u="none" strike="noStrike" cap="none" normalizeH="0" baseline="0" dirty="0">
                <a:ln>
                  <a:noFill/>
                </a:ln>
                <a:solidFill>
                  <a:schemeClr val="tx1"/>
                </a:solidFill>
                <a:effectLst/>
                <a:latin typeface="+mn-ea"/>
                <a:ea typeface="+mn-ea"/>
                <a:cs typeface="Times New Roman" panose="02020603050405020304" charset="0"/>
              </a:rPr>
              <a:t>，稳定力矩应大于或等于</a:t>
            </a:r>
            <a:r>
              <a:rPr kumimoji="0" lang="en-US" altLang="zh-CN" b="0" i="0" u="none" strike="noStrike" cap="none" normalizeH="0" baseline="0" dirty="0">
                <a:ln>
                  <a:noFill/>
                </a:ln>
                <a:solidFill>
                  <a:schemeClr val="tx1"/>
                </a:solidFill>
                <a:effectLst/>
                <a:latin typeface="+mn-ea"/>
                <a:ea typeface="+mn-ea"/>
                <a:cs typeface="Times New Roman" panose="02020603050405020304" charset="0"/>
              </a:rPr>
              <a:t>3</a:t>
            </a:r>
            <a:r>
              <a:rPr kumimoji="0" lang="zh-CN" altLang="en-US" b="0" i="0" u="none" strike="noStrike" cap="none" normalizeH="0" baseline="0" dirty="0">
                <a:ln>
                  <a:noFill/>
                </a:ln>
                <a:solidFill>
                  <a:schemeClr val="tx1"/>
                </a:solidFill>
                <a:effectLst/>
                <a:latin typeface="+mn-ea"/>
                <a:ea typeface="+mn-ea"/>
                <a:cs typeface="Times New Roman" panose="02020603050405020304" charset="0"/>
              </a:rPr>
              <a:t>倍的倾覆力矩</a:t>
            </a:r>
            <a:r>
              <a:rPr kumimoji="0" lang="zh-CN" altLang="en-US" i="0" u="none" strike="noStrike" cap="none" normalizeH="0" baseline="0" dirty="0">
                <a:ln>
                  <a:noFill/>
                </a:ln>
                <a:solidFill>
                  <a:schemeClr val="tx1"/>
                </a:solidFill>
                <a:effectLst/>
                <a:latin typeface="+mn-ea"/>
                <a:ea typeface="+mn-ea"/>
                <a:cs typeface="Times New Roman" panose="02020603050405020304" charset="0"/>
              </a:rPr>
              <a:t>。 </a:t>
            </a:r>
            <a:r>
              <a:rPr kumimoji="0" lang="zh-CN" altLang="en-US" b="1" i="0" u="none" strike="noStrike" cap="none" normalizeH="0" baseline="0" dirty="0">
                <a:ln>
                  <a:noFill/>
                </a:ln>
                <a:solidFill>
                  <a:srgbClr val="FF0000"/>
                </a:solidFill>
                <a:effectLst/>
                <a:latin typeface="+mn-ea"/>
                <a:ea typeface="+mn-ea"/>
                <a:cs typeface="Times New Roman" panose="02020603050405020304" charset="0"/>
              </a:rPr>
              <a:t> </a:t>
            </a:r>
            <a:r>
              <a:rPr kumimoji="0" lang="en-US" altLang="zh-CN" b="1" i="0" u="none" strike="noStrike" cap="none" normalizeH="0" baseline="0" dirty="0">
                <a:ln>
                  <a:noFill/>
                </a:ln>
                <a:solidFill>
                  <a:srgbClr val="FF0000"/>
                </a:solidFill>
                <a:effectLst/>
                <a:latin typeface="+mn-ea"/>
                <a:ea typeface="+mn-ea"/>
                <a:cs typeface="Times New Roman" panose="02020603050405020304" charset="0"/>
              </a:rPr>
              <a:t>1</a:t>
            </a:r>
            <a:r>
              <a:rPr kumimoji="0" lang="zh-CN" altLang="en-US" b="1" i="0" u="none" strike="noStrike" cap="none" normalizeH="0" baseline="0" dirty="0">
                <a:ln>
                  <a:noFill/>
                </a:ln>
                <a:solidFill>
                  <a:srgbClr val="FF0000"/>
                </a:solidFill>
                <a:effectLst/>
                <a:latin typeface="+mn-ea"/>
                <a:ea typeface="+mn-ea"/>
                <a:cs typeface="Times New Roman" panose="02020603050405020304" charset="0"/>
              </a:rPr>
              <a:t>、</a:t>
            </a:r>
            <a:r>
              <a:rPr kumimoji="0" lang="zh-CN" altLang="en-US" b="0" i="0" u="none" strike="noStrike" cap="none" normalizeH="0" baseline="0" dirty="0">
                <a:ln>
                  <a:noFill/>
                </a:ln>
                <a:solidFill>
                  <a:srgbClr val="FF0000"/>
                </a:solidFill>
                <a:effectLst/>
                <a:latin typeface="+mn-ea"/>
                <a:ea typeface="+mn-ea"/>
                <a:cs typeface="Times New Roman" panose="02020603050405020304" charset="0"/>
              </a:rPr>
              <a:t>钢丝绳安全系数</a:t>
            </a:r>
            <a:r>
              <a:rPr kumimoji="0" lang="en-US" altLang="zh-CN" b="0" i="0" u="none" strike="noStrike" cap="none" normalizeH="0" baseline="0" dirty="0">
                <a:ln>
                  <a:noFill/>
                </a:ln>
                <a:solidFill>
                  <a:srgbClr val="FF0000"/>
                </a:solidFill>
                <a:effectLst/>
                <a:latin typeface="+mn-ea"/>
                <a:ea typeface="+mn-ea"/>
                <a:cs typeface="Times New Roman" panose="02020603050405020304" charset="0"/>
              </a:rPr>
              <a:t>K=8</a:t>
            </a:r>
            <a:r>
              <a:rPr kumimoji="0" lang="zh-CN" altLang="en-US" b="0" i="0" u="none" strike="noStrike" cap="none" normalizeH="0" baseline="0" dirty="0">
                <a:ln>
                  <a:noFill/>
                </a:ln>
                <a:solidFill>
                  <a:srgbClr val="FF0000"/>
                </a:solidFill>
                <a:effectLst/>
                <a:latin typeface="+mn-ea"/>
                <a:ea typeface="+mn-ea"/>
                <a:cs typeface="Times New Roman" panose="02020603050405020304" charset="0"/>
              </a:rPr>
              <a:t>（</a:t>
            </a:r>
            <a:r>
              <a:rPr kumimoji="0" lang="en-US" altLang="zh-CN" b="0" i="0" u="none" strike="noStrike" cap="none" normalizeH="0" baseline="0" dirty="0">
                <a:ln>
                  <a:noFill/>
                </a:ln>
                <a:solidFill>
                  <a:srgbClr val="FF0000"/>
                </a:solidFill>
                <a:effectLst/>
                <a:latin typeface="+mn-ea"/>
                <a:ea typeface="+mn-ea"/>
                <a:cs typeface="Times New Roman" panose="02020603050405020304" charset="0"/>
              </a:rPr>
              <a:t>03</a:t>
            </a:r>
            <a:r>
              <a:rPr kumimoji="0" lang="zh-CN" altLang="en-US" b="0" i="0" u="none" strike="noStrike" cap="none" normalizeH="0" baseline="0" dirty="0">
                <a:ln>
                  <a:noFill/>
                </a:ln>
                <a:solidFill>
                  <a:srgbClr val="FF0000"/>
                </a:solidFill>
                <a:effectLst/>
                <a:latin typeface="+mn-ea"/>
                <a:ea typeface="+mn-ea"/>
                <a:cs typeface="Times New Roman" panose="02020603050405020304" charset="0"/>
              </a:rPr>
              <a:t>标准为</a:t>
            </a:r>
            <a:r>
              <a:rPr kumimoji="0" lang="en-US" altLang="zh-CN" b="0" i="0" u="none" strike="noStrike" cap="none" normalizeH="0" baseline="0" dirty="0">
                <a:ln>
                  <a:noFill/>
                </a:ln>
                <a:solidFill>
                  <a:srgbClr val="FF0000"/>
                </a:solidFill>
                <a:effectLst/>
                <a:latin typeface="+mn-ea"/>
                <a:ea typeface="+mn-ea"/>
                <a:cs typeface="Times New Roman" panose="02020603050405020304" charset="0"/>
              </a:rPr>
              <a:t>9</a:t>
            </a:r>
            <a:r>
              <a:rPr kumimoji="0" lang="zh-CN" altLang="en-US" b="0" i="0" u="none" strike="noStrike" cap="none" normalizeH="0" baseline="0" dirty="0">
                <a:ln>
                  <a:noFill/>
                </a:ln>
                <a:solidFill>
                  <a:srgbClr val="FF0000"/>
                </a:solidFill>
                <a:effectLst/>
                <a:latin typeface="+mn-ea"/>
                <a:ea typeface="+mn-ea"/>
                <a:cs typeface="Times New Roman" panose="02020603050405020304" charset="0"/>
              </a:rPr>
              <a:t>）</a:t>
            </a:r>
            <a:r>
              <a:rPr kumimoji="0" lang="zh-CN" altLang="en-US" b="0" i="0" u="none" strike="noStrike" cap="none" normalizeH="0" baseline="0" dirty="0">
                <a:ln>
                  <a:noFill/>
                </a:ln>
                <a:solidFill>
                  <a:schemeClr val="tx1"/>
                </a:solidFill>
                <a:effectLst/>
                <a:latin typeface="+mn-ea"/>
                <a:ea typeface="+mn-ea"/>
                <a:cs typeface="Times New Roman" panose="02020603050405020304" charset="0"/>
              </a:rPr>
              <a:t>；钢丝绳</a:t>
            </a:r>
            <a:r>
              <a:rPr lang="en-US" altLang="zh-CN" dirty="0">
                <a:latin typeface="+mn-ea"/>
                <a:ea typeface="+mn-ea"/>
              </a:rPr>
              <a:t>4*31SW+FC-8.30</a:t>
            </a:r>
            <a:r>
              <a:rPr lang="zh-CN" altLang="zh-CN" dirty="0">
                <a:latin typeface="+mn-ea"/>
                <a:ea typeface="+mn-ea"/>
              </a:rPr>
              <a:t>最小破断拉力</a:t>
            </a:r>
            <a:r>
              <a:rPr lang="en-US" altLang="zh-CN" dirty="0">
                <a:latin typeface="+mn-ea"/>
                <a:ea typeface="+mn-ea"/>
              </a:rPr>
              <a:t>53KN &gt; 42.57KN</a:t>
            </a:r>
            <a:r>
              <a:rPr lang="zh-CN" altLang="zh-CN" dirty="0">
                <a:latin typeface="+mn-ea"/>
                <a:ea typeface="+mn-ea"/>
              </a:rPr>
              <a:t>。</a:t>
            </a:r>
            <a:endParaRPr kumimoji="0" lang="en-US" altLang="zh-CN" b="0" i="0" u="none" strike="noStrike" cap="none" normalizeH="0" baseline="0" dirty="0">
              <a:ln>
                <a:noFill/>
              </a:ln>
              <a:solidFill>
                <a:schemeClr val="tx1"/>
              </a:solidFill>
              <a:effectLst/>
              <a:latin typeface="+mn-ea"/>
              <a:ea typeface="+mn-ea"/>
              <a:cs typeface="Times New Roman" panose="0202060305040502030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b="0" i="0" u="none" strike="noStrike" cap="none" normalizeH="0" baseline="0" dirty="0">
              <a:ln>
                <a:noFill/>
              </a:ln>
              <a:solidFill>
                <a:schemeClr val="tx1"/>
              </a:solidFill>
              <a:effectLst/>
              <a:latin typeface="+mn-ea"/>
              <a:ea typeface="+mn-ea"/>
              <a:cs typeface="宋体" panose="02010600030101010101" pitchFamily="2" charset="-122"/>
            </a:endParaRPr>
          </a:p>
        </p:txBody>
      </p:sp>
      <p:pic>
        <p:nvPicPr>
          <p:cNvPr id="66" name="图片 65"/>
          <p:cNvPicPr/>
          <p:nvPr/>
        </p:nvPicPr>
        <p:blipFill>
          <a:blip r:embed="rId1" cstate="print"/>
          <a:stretch>
            <a:fillRect/>
          </a:stretch>
        </p:blipFill>
        <p:spPr>
          <a:xfrm>
            <a:off x="327025" y="2548245"/>
            <a:ext cx="8640960" cy="2952328"/>
          </a:xfrm>
          <a:prstGeom prst="rect">
            <a:avLst/>
          </a:prstGeom>
          <a:noFill/>
          <a:ln>
            <a:noFill/>
          </a:ln>
        </p:spPr>
      </p:pic>
      <p:sp>
        <p:nvSpPr>
          <p:cNvPr id="84" name="矩形 83"/>
          <p:cNvSpPr/>
          <p:nvPr/>
        </p:nvSpPr>
        <p:spPr>
          <a:xfrm>
            <a:off x="5810130" y="2782069"/>
            <a:ext cx="6096000" cy="1938992"/>
          </a:xfrm>
          <a:prstGeom prst="rect">
            <a:avLst/>
          </a:prstGeom>
        </p:spPr>
        <p:txBody>
          <a:bodyPr>
            <a:spAutoFit/>
          </a:bodyPr>
          <a:lstStyle/>
          <a:p>
            <a:r>
              <a:rPr lang="en-US" altLang="zh-CN" b="1" dirty="0">
                <a:latin typeface="+mn-ea"/>
                <a:ea typeface="+mn-ea"/>
              </a:rPr>
              <a:t>2</a:t>
            </a:r>
            <a:r>
              <a:rPr lang="zh-CN" altLang="en-US" b="1" dirty="0">
                <a:latin typeface="+mn-ea"/>
                <a:ea typeface="+mn-ea"/>
              </a:rPr>
              <a:t>、</a:t>
            </a:r>
            <a:r>
              <a:rPr lang="en-US" altLang="zh-CN" b="1" dirty="0">
                <a:latin typeface="+mn-ea"/>
                <a:ea typeface="+mn-ea"/>
              </a:rPr>
              <a:t> </a:t>
            </a:r>
            <a:r>
              <a:rPr lang="zh-CN" altLang="zh-CN" dirty="0">
                <a:latin typeface="+mn-ea"/>
                <a:ea typeface="+mn-ea"/>
              </a:rPr>
              <a:t>稳定性校核公式</a:t>
            </a:r>
            <a:endParaRPr lang="en-US" altLang="zh-CN" dirty="0">
              <a:latin typeface="+mn-ea"/>
              <a:ea typeface="+mn-ea"/>
            </a:endParaRPr>
          </a:p>
          <a:p>
            <a:endParaRPr lang="en-US" altLang="zh-CN" sz="2000" dirty="0">
              <a:latin typeface="+mn-ea"/>
              <a:ea typeface="+mn-ea"/>
            </a:endParaRPr>
          </a:p>
          <a:p>
            <a:endParaRPr lang="en-US" altLang="zh-CN" sz="2000" dirty="0">
              <a:latin typeface="+mn-ea"/>
              <a:ea typeface="+mn-ea"/>
            </a:endParaRPr>
          </a:p>
          <a:p>
            <a:endParaRPr lang="en-US" altLang="zh-CN" sz="2000" dirty="0">
              <a:latin typeface="+mn-ea"/>
              <a:ea typeface="+mn-ea"/>
            </a:endParaRPr>
          </a:p>
          <a:p>
            <a:endParaRPr lang="en-US" altLang="zh-CN" sz="2000" dirty="0">
              <a:latin typeface="+mn-ea"/>
              <a:ea typeface="+mn-ea"/>
            </a:endParaRPr>
          </a:p>
          <a:p>
            <a:endParaRPr lang="zh-CN" altLang="en-US" sz="2000" dirty="0">
              <a:latin typeface="+mn-ea"/>
              <a:ea typeface="+mn-ea"/>
            </a:endParaRPr>
          </a:p>
        </p:txBody>
      </p:sp>
      <p:sp>
        <p:nvSpPr>
          <p:cNvPr id="66646" name="Rectangle 86"/>
          <p:cNvSpPr>
            <a:spLocks noChangeArrowheads="1"/>
          </p:cNvSpPr>
          <p:nvPr/>
        </p:nvSpPr>
        <p:spPr bwMode="auto">
          <a:xfrm>
            <a:off x="0" y="0"/>
            <a:ext cx="12196763"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aphicFrame>
        <p:nvGraphicFramePr>
          <p:cNvPr id="66645" name="Object 85"/>
          <p:cNvGraphicFramePr>
            <a:graphicFrameLocks noChangeAspect="1"/>
          </p:cNvGraphicFramePr>
          <p:nvPr/>
        </p:nvGraphicFramePr>
        <p:xfrm>
          <a:off x="8261197" y="2785244"/>
          <a:ext cx="3600400" cy="377334"/>
        </p:xfrm>
        <a:graphic>
          <a:graphicData uri="http://schemas.openxmlformats.org/presentationml/2006/ole">
            <mc:AlternateContent xmlns:mc="http://schemas.openxmlformats.org/markup-compatibility/2006">
              <mc:Choice xmlns:v="urn:schemas-microsoft-com:vml" Requires="v">
                <p:oleObj spid="_x0000_s3" name="" r:id="rId2" imgW="52425600" imgH="5486400" progId="">
                  <p:embed/>
                </p:oleObj>
              </mc:Choice>
              <mc:Fallback>
                <p:oleObj name="" r:id="rId2" imgW="52425600" imgH="5486400" progId="">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1197" y="2785244"/>
                        <a:ext cx="3600400" cy="377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648" name="Rectangle 88"/>
          <p:cNvSpPr>
            <a:spLocks noChangeArrowheads="1"/>
          </p:cNvSpPr>
          <p:nvPr/>
        </p:nvSpPr>
        <p:spPr bwMode="auto">
          <a:xfrm>
            <a:off x="0" y="0"/>
            <a:ext cx="12196763"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aphicFrame>
        <p:nvGraphicFramePr>
          <p:cNvPr id="66647" name="Object 87"/>
          <p:cNvGraphicFramePr>
            <a:graphicFrameLocks noChangeAspect="1"/>
          </p:cNvGraphicFramePr>
          <p:nvPr/>
        </p:nvGraphicFramePr>
        <p:xfrm>
          <a:off x="9050583" y="3294243"/>
          <a:ext cx="2448272" cy="684933"/>
        </p:xfrm>
        <a:graphic>
          <a:graphicData uri="http://schemas.openxmlformats.org/presentationml/2006/ole">
            <mc:AlternateContent xmlns:mc="http://schemas.openxmlformats.org/markup-compatibility/2006">
              <mc:Choice xmlns:v="urn:schemas-microsoft-com:vml" Requires="v">
                <p:oleObj spid="_x0000_s4" name="" r:id="rId4" imgW="38404800" imgH="10668000" progId="">
                  <p:embed/>
                </p:oleObj>
              </mc:Choice>
              <mc:Fallback>
                <p:oleObj name="" r:id="rId4" imgW="38404800" imgH="10668000"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0583" y="3294243"/>
                        <a:ext cx="2448272" cy="6849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650" name="Rectangle 90"/>
          <p:cNvSpPr>
            <a:spLocks noChangeArrowheads="1"/>
          </p:cNvSpPr>
          <p:nvPr/>
        </p:nvSpPr>
        <p:spPr bwMode="auto">
          <a:xfrm>
            <a:off x="0" y="0"/>
            <a:ext cx="12196763"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66652" name="Rectangle 92"/>
          <p:cNvSpPr>
            <a:spLocks noChangeArrowheads="1"/>
          </p:cNvSpPr>
          <p:nvPr/>
        </p:nvSpPr>
        <p:spPr bwMode="auto">
          <a:xfrm>
            <a:off x="0" y="0"/>
            <a:ext cx="12196763"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66654" name="Rectangle 94"/>
          <p:cNvSpPr>
            <a:spLocks noChangeArrowheads="1"/>
          </p:cNvSpPr>
          <p:nvPr/>
        </p:nvSpPr>
        <p:spPr bwMode="auto">
          <a:xfrm>
            <a:off x="0" y="0"/>
            <a:ext cx="12196763"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66659" name="Rectangle 99"/>
          <p:cNvSpPr>
            <a:spLocks noChangeArrowheads="1"/>
          </p:cNvSpPr>
          <p:nvPr/>
        </p:nvSpPr>
        <p:spPr bwMode="auto">
          <a:xfrm>
            <a:off x="0" y="0"/>
            <a:ext cx="12196763"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66664" name="Rectangle 104"/>
          <p:cNvSpPr>
            <a:spLocks noChangeArrowheads="1"/>
          </p:cNvSpPr>
          <p:nvPr/>
        </p:nvSpPr>
        <p:spPr bwMode="auto">
          <a:xfrm>
            <a:off x="0" y="0"/>
            <a:ext cx="12196763"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66669" name="Rectangle 109"/>
          <p:cNvSpPr>
            <a:spLocks noChangeArrowheads="1"/>
          </p:cNvSpPr>
          <p:nvPr/>
        </p:nvSpPr>
        <p:spPr bwMode="auto">
          <a:xfrm>
            <a:off x="0" y="0"/>
            <a:ext cx="12196763"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66672" name="Rectangle 112"/>
          <p:cNvSpPr>
            <a:spLocks noChangeArrowheads="1"/>
          </p:cNvSpPr>
          <p:nvPr/>
        </p:nvSpPr>
        <p:spPr bwMode="auto">
          <a:xfrm>
            <a:off x="0" y="0"/>
            <a:ext cx="12196763"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66674" name="Rectangle 114"/>
          <p:cNvSpPr>
            <a:spLocks noChangeArrowheads="1"/>
          </p:cNvSpPr>
          <p:nvPr/>
        </p:nvSpPr>
        <p:spPr bwMode="auto">
          <a:xfrm>
            <a:off x="0" y="0"/>
            <a:ext cx="12196763"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66684" name="Rectangle 124"/>
          <p:cNvSpPr>
            <a:spLocks noChangeArrowheads="1"/>
          </p:cNvSpPr>
          <p:nvPr/>
        </p:nvSpPr>
        <p:spPr bwMode="auto">
          <a:xfrm>
            <a:off x="-228851" y="5526102"/>
            <a:ext cx="12209028" cy="1383665"/>
          </a:xfrm>
          <a:prstGeom prst="rect">
            <a:avLst/>
          </a:prstGeom>
          <a:noFill/>
          <a:ln w="9525">
            <a:noFill/>
            <a:miter lim="800000"/>
          </a:ln>
          <a:effectLst/>
        </p:spPr>
        <p:txBody>
          <a:bodyPr vert="horz" wrap="square" lIns="91440" tIns="45720" rIns="91440" bIns="45720" numCol="1" anchor="ctr" anchorCtr="0" compatLnSpc="1">
            <a:spAutoFit/>
          </a:bodyPr>
          <a:lstStyle/>
          <a:p>
            <a:pPr indent="304800">
              <a:lnSpc>
                <a:spcPct val="150000"/>
              </a:lnSpc>
            </a:pPr>
            <a:r>
              <a:rPr kumimoji="0" lang="en-US" altLang="zh-CN" sz="2000" b="0" i="0" u="none" strike="noStrike" cap="none" normalizeH="0" baseline="0" dirty="0">
                <a:ln>
                  <a:noFill/>
                </a:ln>
                <a:solidFill>
                  <a:srgbClr val="000000"/>
                </a:solidFill>
                <a:effectLst/>
                <a:latin typeface="+mn-ea"/>
                <a:ea typeface="+mn-ea"/>
                <a:cs typeface="Times New Roman" panose="02020603050405020304" charset="0"/>
              </a:rPr>
              <a:t> </a:t>
            </a:r>
            <a:r>
              <a:rPr kumimoji="0" lang="zh-CN" b="0" i="0" u="none" strike="noStrike" cap="none" normalizeH="0" baseline="0" dirty="0">
                <a:ln>
                  <a:noFill/>
                </a:ln>
                <a:solidFill>
                  <a:srgbClr val="000000"/>
                </a:solidFill>
                <a:effectLst/>
                <a:latin typeface="+mn-ea"/>
                <a:ea typeface="+mn-ea"/>
                <a:cs typeface="Times New Roman" panose="02020603050405020304" charset="0"/>
              </a:rPr>
              <a:t>按照我省本规程规定，</a:t>
            </a:r>
            <a:r>
              <a:rPr kumimoji="0" lang="zh-CN" b="0" i="0" u="none" strike="noStrike" cap="none" normalizeH="0" baseline="0" dirty="0">
                <a:ln>
                  <a:noFill/>
                </a:ln>
                <a:solidFill>
                  <a:schemeClr val="tx1"/>
                </a:solidFill>
                <a:effectLst/>
                <a:latin typeface="+mn-ea"/>
                <a:ea typeface="+mn-ea"/>
                <a:cs typeface="Times New Roman" panose="02020603050405020304" charset="0"/>
              </a:rPr>
              <a:t>吊篮及钢丝绳自重标准值（</a:t>
            </a:r>
            <a:r>
              <a:rPr kumimoji="0" lang="en-US" altLang="zh-CN" b="0" i="0" u="none" strike="noStrike" cap="none" normalizeH="0" baseline="0" dirty="0">
                <a:ln>
                  <a:noFill/>
                </a:ln>
                <a:solidFill>
                  <a:schemeClr val="tx1"/>
                </a:solidFill>
                <a:effectLst/>
                <a:latin typeface="+mn-ea"/>
                <a:ea typeface="+mn-ea"/>
                <a:cs typeface="Times New Roman" panose="02020603050405020304" charset="0"/>
              </a:rPr>
              <a:t>KN</a:t>
            </a:r>
            <a:r>
              <a:rPr kumimoji="0" lang="zh-CN" altLang="en-US" b="0" i="0" u="none" strike="noStrike" cap="none" normalizeH="0" baseline="0" dirty="0">
                <a:ln>
                  <a:noFill/>
                </a:ln>
                <a:solidFill>
                  <a:schemeClr val="tx1"/>
                </a:solidFill>
                <a:effectLst/>
                <a:latin typeface="+mn-ea"/>
                <a:ea typeface="+mn-ea"/>
                <a:cs typeface="Times New Roman" panose="02020603050405020304" charset="0"/>
              </a:rPr>
              <a:t>）</a:t>
            </a:r>
            <a:r>
              <a:rPr lang="zh-CN" altLang="zh-CN" dirty="0">
                <a:latin typeface="+mn-ea"/>
                <a:ea typeface="+mn-ea"/>
              </a:rPr>
              <a:t>按安装高度</a:t>
            </a:r>
            <a:r>
              <a:rPr lang="en-US" altLang="zh-CN" dirty="0">
                <a:latin typeface="+mn-ea"/>
                <a:ea typeface="+mn-ea"/>
              </a:rPr>
              <a:t>50m</a:t>
            </a:r>
            <a:r>
              <a:rPr lang="zh-CN" altLang="zh-CN" dirty="0">
                <a:latin typeface="+mn-ea"/>
                <a:ea typeface="+mn-ea"/>
              </a:rPr>
              <a:t>计算，超过</a:t>
            </a:r>
            <a:r>
              <a:rPr lang="en-US" altLang="zh-CN" dirty="0">
                <a:latin typeface="+mn-ea"/>
                <a:ea typeface="+mn-ea"/>
              </a:rPr>
              <a:t>50m</a:t>
            </a:r>
            <a:r>
              <a:rPr lang="zh-CN" altLang="zh-CN" dirty="0">
                <a:latin typeface="+mn-ea"/>
                <a:ea typeface="+mn-ea"/>
              </a:rPr>
              <a:t>的按本规</a:t>
            </a:r>
            <a:r>
              <a:rPr lang="zh-CN" altLang="en-US" dirty="0">
                <a:latin typeface="+mn-ea"/>
                <a:ea typeface="+mn-ea"/>
              </a:rPr>
              <a:t>程给出的公式进行</a:t>
            </a:r>
            <a:endParaRPr lang="en-US" altLang="zh-CN" dirty="0">
              <a:latin typeface="+mn-ea"/>
              <a:ea typeface="+mn-ea"/>
            </a:endParaRPr>
          </a:p>
          <a:p>
            <a:pPr indent="304800">
              <a:lnSpc>
                <a:spcPct val="150000"/>
              </a:lnSpc>
            </a:pPr>
            <a:r>
              <a:rPr lang="zh-CN" altLang="zh-CN" dirty="0">
                <a:latin typeface="+mn-ea"/>
                <a:ea typeface="+mn-ea"/>
              </a:rPr>
              <a:t>计算折减吊篮载重量，则自重标准值为：</a:t>
            </a:r>
            <a:endParaRPr lang="zh-CN" altLang="zh-CN" dirty="0">
              <a:latin typeface="+mn-ea"/>
              <a:ea typeface="+mn-ea"/>
            </a:endParaRPr>
          </a:p>
          <a:p>
            <a:pPr marL="0" marR="0" lvl="0" indent="304800" algn="l" defTabSz="914400" rtl="0" eaLnBrk="1" fontAlgn="base" latinLnBrk="0" hangingPunct="1">
              <a:lnSpc>
                <a:spcPct val="150000"/>
              </a:lnSpc>
              <a:spcBef>
                <a:spcPct val="0"/>
              </a:spcBef>
              <a:spcAft>
                <a:spcPct val="0"/>
              </a:spcAft>
              <a:buClrTx/>
              <a:buSzTx/>
              <a:buFontTx/>
              <a:buNone/>
            </a:pPr>
            <a:endParaRPr kumimoji="0" lang="zh-CN" b="0" i="0" u="none" strike="noStrike" cap="none" normalizeH="0" baseline="0" dirty="0">
              <a:ln>
                <a:noFill/>
              </a:ln>
              <a:solidFill>
                <a:schemeClr val="tx1"/>
              </a:solidFill>
              <a:effectLst/>
              <a:latin typeface="+mn-ea"/>
              <a:ea typeface="+mn-ea"/>
              <a:cs typeface="宋体" panose="02010600030101010101" pitchFamily="2" charset="-122"/>
            </a:endParaRPr>
          </a:p>
        </p:txBody>
      </p:sp>
      <p:sp>
        <p:nvSpPr>
          <p:cNvPr id="66687" name="Rectangle 127"/>
          <p:cNvSpPr>
            <a:spLocks noChangeArrowheads="1"/>
          </p:cNvSpPr>
          <p:nvPr/>
        </p:nvSpPr>
        <p:spPr bwMode="auto">
          <a:xfrm>
            <a:off x="0" y="0"/>
            <a:ext cx="12196763"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aphicFrame>
        <p:nvGraphicFramePr>
          <p:cNvPr id="66686" name="Object 126"/>
          <p:cNvGraphicFramePr>
            <a:graphicFrameLocks noChangeAspect="1"/>
          </p:cNvGraphicFramePr>
          <p:nvPr/>
        </p:nvGraphicFramePr>
        <p:xfrm>
          <a:off x="4384273" y="6102473"/>
          <a:ext cx="3190706" cy="352078"/>
        </p:xfrm>
        <a:graphic>
          <a:graphicData uri="http://schemas.openxmlformats.org/presentationml/2006/ole">
            <mc:AlternateContent xmlns:mc="http://schemas.openxmlformats.org/markup-compatibility/2006">
              <mc:Choice xmlns:v="urn:schemas-microsoft-com:vml" Requires="v">
                <p:oleObj spid="_x0000_s5" name="" r:id="rId6" imgW="42062400" imgH="5181600" progId="">
                  <p:embed/>
                </p:oleObj>
              </mc:Choice>
              <mc:Fallback>
                <p:oleObj name="" r:id="rId6" imgW="42062400" imgH="51816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4273" y="6102473"/>
                        <a:ext cx="3190706" cy="352078"/>
                      </a:xfrm>
                      <a:prstGeom prst="rect">
                        <a:avLst/>
                      </a:prstGeom>
                      <a:solidFill>
                        <a:srgbClr val="FFFF00"/>
                      </a:solidFill>
                    </p:spPr>
                  </p:pic>
                </p:oleObj>
              </mc:Fallback>
            </mc:AlternateContent>
          </a:graphicData>
        </a:graphic>
      </p:graphicFrame>
      <p:sp>
        <p:nvSpPr>
          <p:cNvPr id="66689" name="Rectangle 129"/>
          <p:cNvSpPr>
            <a:spLocks noChangeArrowheads="1"/>
          </p:cNvSpPr>
          <p:nvPr/>
        </p:nvSpPr>
        <p:spPr bwMode="auto">
          <a:xfrm>
            <a:off x="913705" y="6540981"/>
            <a:ext cx="9079865" cy="36830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b="0" i="0" u="none" strike="noStrike" cap="none" normalizeH="0" baseline="0" dirty="0">
                <a:ln>
                  <a:noFill/>
                </a:ln>
                <a:solidFill>
                  <a:srgbClr val="000000"/>
                </a:solidFill>
                <a:effectLst/>
                <a:latin typeface="+mn-ea"/>
                <a:ea typeface="+mn-ea"/>
                <a:cs typeface="Times New Roman" panose="02020603050405020304" charset="0"/>
              </a:rPr>
              <a:t>起升机构极限工作载荷 </a:t>
            </a:r>
            <a:r>
              <a:rPr kumimoji="0" lang="en-US" altLang="zh-CN" b="0" i="0" u="none" strike="noStrike" cap="none" normalizeH="0" baseline="0" dirty="0">
                <a:ln>
                  <a:noFill/>
                </a:ln>
                <a:solidFill>
                  <a:srgbClr val="FF0000"/>
                </a:solidFill>
                <a:effectLst/>
                <a:latin typeface="+mn-ea"/>
                <a:ea typeface="+mn-ea"/>
                <a:cs typeface="Times New Roman" panose="02020603050405020304" charset="0"/>
              </a:rPr>
              <a:t>W</a:t>
            </a:r>
            <a:r>
              <a:rPr kumimoji="0" lang="en-US" altLang="zh-CN" b="0" i="0" u="none" strike="noStrike" cap="none" normalizeH="0" baseline="-30000" dirty="0">
                <a:ln>
                  <a:noFill/>
                </a:ln>
                <a:solidFill>
                  <a:srgbClr val="FF0000"/>
                </a:solidFill>
                <a:effectLst/>
                <a:latin typeface="+mn-ea"/>
                <a:ea typeface="+mn-ea"/>
                <a:cs typeface="Times New Roman" panose="02020603050405020304" charset="0"/>
              </a:rPr>
              <a:t>11</a:t>
            </a:r>
            <a:r>
              <a:rPr kumimoji="0" lang="en-US" altLang="zh-CN" b="0" i="0" u="none" strike="noStrike" cap="none" normalizeH="0" baseline="0" dirty="0">
                <a:ln>
                  <a:noFill/>
                </a:ln>
                <a:solidFill>
                  <a:srgbClr val="000000"/>
                </a:solidFill>
                <a:effectLst/>
                <a:latin typeface="+mn-ea"/>
                <a:ea typeface="+mn-ea"/>
                <a:cs typeface="Times New Roman" panose="02020603050405020304" charset="0"/>
              </a:rPr>
              <a:t>=</a:t>
            </a:r>
            <a:r>
              <a:rPr kumimoji="0" lang="zh-CN" altLang="en-US" b="0" i="0" u="none" strike="noStrike" cap="none" normalizeH="0" baseline="0" dirty="0">
                <a:ln>
                  <a:noFill/>
                </a:ln>
                <a:solidFill>
                  <a:srgbClr val="000000"/>
                </a:solidFill>
                <a:effectLst/>
                <a:latin typeface="+mn-ea"/>
                <a:ea typeface="+mn-ea"/>
                <a:cs typeface="Times New Roman" panose="02020603050405020304" charset="0"/>
              </a:rPr>
              <a:t>平台自重</a:t>
            </a:r>
            <a:r>
              <a:rPr kumimoji="0" lang="en-US" altLang="zh-CN" b="0" i="0" u="none" strike="noStrike" cap="none" normalizeH="0" baseline="0" dirty="0">
                <a:ln>
                  <a:noFill/>
                </a:ln>
                <a:solidFill>
                  <a:srgbClr val="000000"/>
                </a:solidFill>
                <a:effectLst/>
                <a:latin typeface="+mn-ea"/>
                <a:ea typeface="+mn-ea"/>
                <a:cs typeface="Times New Roman" panose="02020603050405020304" charset="0"/>
              </a:rPr>
              <a:t>+</a:t>
            </a:r>
            <a:r>
              <a:rPr kumimoji="0" lang="zh-CN" altLang="en-US" b="0" i="0" u="none" strike="noStrike" cap="none" normalizeH="0" baseline="0" dirty="0">
                <a:ln>
                  <a:noFill/>
                </a:ln>
                <a:solidFill>
                  <a:srgbClr val="000000"/>
                </a:solidFill>
                <a:effectLst/>
                <a:latin typeface="+mn-ea"/>
                <a:ea typeface="+mn-ea"/>
                <a:cs typeface="Times New Roman" panose="02020603050405020304" charset="0"/>
              </a:rPr>
              <a:t>额定载重量</a:t>
            </a:r>
            <a:r>
              <a:rPr kumimoji="0" lang="en-US" altLang="zh-CN" b="0" i="0" u="none" strike="noStrike" cap="none" normalizeH="0" baseline="0" dirty="0">
                <a:ln>
                  <a:noFill/>
                </a:ln>
                <a:solidFill>
                  <a:srgbClr val="000000"/>
                </a:solidFill>
                <a:effectLst/>
                <a:latin typeface="+mn-ea"/>
                <a:ea typeface="+mn-ea"/>
                <a:cs typeface="Times New Roman" panose="02020603050405020304" charset="0"/>
              </a:rPr>
              <a:t>=</a:t>
            </a:r>
            <a:r>
              <a:rPr kumimoji="0" lang="zh-CN" altLang="en-US" b="0" i="0" u="none" strike="noStrike" cap="none" normalizeH="0" baseline="0" dirty="0">
                <a:ln>
                  <a:noFill/>
                </a:ln>
                <a:solidFill>
                  <a:srgbClr val="000000"/>
                </a:solidFill>
                <a:effectLst/>
                <a:latin typeface="+mn-ea"/>
                <a:ea typeface="+mn-ea"/>
                <a:cs typeface="Times New Roman" panose="02020603050405020304" charset="0"/>
              </a:rPr>
              <a:t>（</a:t>
            </a:r>
            <a:r>
              <a:rPr kumimoji="0" lang="en-US" altLang="zh-CN" b="0" i="0" u="none" strike="noStrike" cap="none" normalizeH="0" baseline="0" dirty="0">
                <a:ln>
                  <a:noFill/>
                </a:ln>
                <a:solidFill>
                  <a:srgbClr val="000000"/>
                </a:solidFill>
                <a:effectLst/>
                <a:latin typeface="+mn-ea"/>
                <a:ea typeface="+mn-ea"/>
                <a:cs typeface="Times New Roman" panose="02020603050405020304" charset="0"/>
              </a:rPr>
              <a:t>530+500</a:t>
            </a:r>
            <a:r>
              <a:rPr kumimoji="0" lang="zh-CN" altLang="en-US" b="0" i="0" u="none" strike="noStrike" cap="none" normalizeH="0" baseline="0" dirty="0">
                <a:ln>
                  <a:noFill/>
                </a:ln>
                <a:solidFill>
                  <a:srgbClr val="000000"/>
                </a:solidFill>
                <a:effectLst/>
                <a:latin typeface="+mn-ea"/>
                <a:ea typeface="+mn-ea"/>
                <a:cs typeface="Times New Roman" panose="02020603050405020304" charset="0"/>
              </a:rPr>
              <a:t>）</a:t>
            </a:r>
            <a:r>
              <a:rPr kumimoji="0" lang="en-US" altLang="zh-CN" b="0" i="0" u="none" strike="noStrike" cap="none" normalizeH="0" baseline="0" dirty="0">
                <a:ln>
                  <a:noFill/>
                </a:ln>
                <a:solidFill>
                  <a:srgbClr val="000000"/>
                </a:solidFill>
                <a:effectLst/>
                <a:latin typeface="+mn-ea"/>
                <a:ea typeface="+mn-ea"/>
                <a:cs typeface="Times New Roman" panose="02020603050405020304" charset="0"/>
              </a:rPr>
              <a:t>/2=515kg=5.047kN</a:t>
            </a:r>
            <a:endParaRPr kumimoji="0" lang="en-US" altLang="zh-CN" b="0" i="0" u="none" strike="noStrike" cap="none" normalizeH="0" baseline="0" dirty="0">
              <a:ln>
                <a:noFill/>
              </a:ln>
              <a:solidFill>
                <a:schemeClr val="tx1"/>
              </a:solidFill>
              <a:effectLst/>
              <a:latin typeface="+mn-ea"/>
              <a:ea typeface="+mn-ea"/>
              <a:cs typeface="宋体" panose="02010600030101010101" pitchFamily="2" charset="-122"/>
            </a:endParaRPr>
          </a:p>
        </p:txBody>
      </p:sp>
      <p:sp>
        <p:nvSpPr>
          <p:cNvPr id="66691" name="Rectangle 131"/>
          <p:cNvSpPr>
            <a:spLocks noChangeArrowheads="1"/>
          </p:cNvSpPr>
          <p:nvPr/>
        </p:nvSpPr>
        <p:spPr bwMode="auto">
          <a:xfrm>
            <a:off x="0" y="0"/>
            <a:ext cx="12196763"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aphicFrame>
        <p:nvGraphicFramePr>
          <p:cNvPr id="66690" name="Object 130"/>
          <p:cNvGraphicFramePr>
            <a:graphicFrameLocks noChangeAspect="1"/>
          </p:cNvGraphicFramePr>
          <p:nvPr/>
        </p:nvGraphicFramePr>
        <p:xfrm>
          <a:off x="2591331" y="6998336"/>
          <a:ext cx="5723970" cy="679627"/>
        </p:xfrm>
        <a:graphic>
          <a:graphicData uri="http://schemas.openxmlformats.org/presentationml/2006/ole">
            <mc:AlternateContent xmlns:mc="http://schemas.openxmlformats.org/markup-compatibility/2006">
              <mc:Choice xmlns:v="urn:schemas-microsoft-com:vml" Requires="v">
                <p:oleObj spid="_x0000_s6" name="" r:id="rId8" imgW="86563200" imgH="10363200" progId="">
                  <p:embed/>
                </p:oleObj>
              </mc:Choice>
              <mc:Fallback>
                <p:oleObj name="" r:id="rId8" imgW="86563200" imgH="10363200" progId="">
                  <p:embed/>
                  <p:pic>
                    <p:nvPicPr>
                      <p:cNvPr id="0" name="Picture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1331" y="6998336"/>
                        <a:ext cx="5723970" cy="679627"/>
                      </a:xfrm>
                      <a:prstGeom prst="rect">
                        <a:avLst/>
                      </a:prstGeom>
                      <a:solidFill>
                        <a:srgbClr val="FFFF00"/>
                      </a:solidFill>
                    </p:spPr>
                  </p:pic>
                </p:oleObj>
              </mc:Fallback>
            </mc:AlternateContent>
          </a:graphicData>
        </a:graphic>
      </p:graphicFrame>
      <p:sp>
        <p:nvSpPr>
          <p:cNvPr id="66692" name="Rectangle 132"/>
          <p:cNvSpPr>
            <a:spLocks noChangeArrowheads="1"/>
          </p:cNvSpPr>
          <p:nvPr/>
        </p:nvSpPr>
        <p:spPr bwMode="auto">
          <a:xfrm>
            <a:off x="409610" y="7846603"/>
            <a:ext cx="11389122" cy="458908"/>
          </a:xfrm>
          <a:prstGeom prst="rect">
            <a:avLst/>
          </a:prstGeom>
          <a:noFill/>
          <a:ln w="9525">
            <a:noFill/>
            <a:miter lim="800000"/>
          </a:ln>
          <a:effectLst/>
        </p:spPr>
        <p:txBody>
          <a:bodyPr vert="horz" wrap="square" lIns="91440" tIns="45720" rIns="91440" bIns="45720" numCol="1" anchor="ctr" anchorCtr="0" compatLnSpc="1">
            <a:spAutoFit/>
          </a:bodyPr>
          <a:lstStyle/>
          <a:p>
            <a:pPr lvl="0" eaLnBrk="1" latinLnBrk="0" hangingPunct="1">
              <a:lnSpc>
                <a:spcPct val="150000"/>
              </a:lnSpc>
            </a:pPr>
            <a:r>
              <a:rPr kumimoji="0" lang="zh-CN" b="1" i="0" u="none" strike="noStrike" cap="none" normalizeH="0" baseline="0" dirty="0">
                <a:ln>
                  <a:noFill/>
                </a:ln>
                <a:solidFill>
                  <a:schemeClr val="tx1"/>
                </a:solidFill>
                <a:effectLst/>
                <a:latin typeface="+mn-ea"/>
                <a:ea typeface="+mn-ea"/>
                <a:cs typeface="Times New Roman" panose="02020603050405020304" charset="0"/>
              </a:rPr>
              <a:t>抗倾覆系统为</a:t>
            </a:r>
            <a:r>
              <a:rPr kumimoji="0" lang="en-US" altLang="zh-CN" b="1" i="0" u="none" strike="noStrike" cap="none" normalizeH="0" baseline="0" dirty="0">
                <a:ln>
                  <a:noFill/>
                </a:ln>
                <a:solidFill>
                  <a:schemeClr val="tx1"/>
                </a:solidFill>
                <a:effectLst/>
                <a:latin typeface="+mn-ea"/>
                <a:ea typeface="+mn-ea"/>
                <a:cs typeface="Times New Roman" panose="02020603050405020304" charset="0"/>
              </a:rPr>
              <a:t>3</a:t>
            </a:r>
            <a:r>
              <a:rPr kumimoji="0" lang="zh-CN" altLang="en-US" b="1" i="0" u="none" strike="noStrike" cap="none" normalizeH="0" baseline="0" dirty="0">
                <a:ln>
                  <a:noFill/>
                </a:ln>
                <a:solidFill>
                  <a:schemeClr val="tx1"/>
                </a:solidFill>
                <a:effectLst/>
                <a:latin typeface="+mn-ea"/>
                <a:ea typeface="+mn-ea"/>
                <a:cs typeface="Times New Roman" panose="02020603050405020304" charset="0"/>
              </a:rPr>
              <a:t>时，由于配重没增加，要下降额定载重量，</a:t>
            </a:r>
            <a:r>
              <a:rPr lang="zh-CN" altLang="en-US" b="1" dirty="0">
                <a:latin typeface="+mn-ea"/>
                <a:ea typeface="+mn-ea"/>
                <a:cs typeface="Times New Roman" panose="02020603050405020304" charset="0"/>
              </a:rPr>
              <a:t>原</a:t>
            </a:r>
            <a:r>
              <a:rPr lang="en-US" altLang="zh-CN" b="1" dirty="0">
                <a:latin typeface="+mn-ea"/>
                <a:ea typeface="+mn-ea"/>
                <a:cs typeface="Times New Roman" panose="02020603050405020304" charset="0"/>
              </a:rPr>
              <a:t>630kg</a:t>
            </a:r>
            <a:r>
              <a:rPr lang="zh-CN" altLang="en-US" b="1" dirty="0">
                <a:latin typeface="+mn-ea"/>
                <a:ea typeface="+mn-ea"/>
                <a:cs typeface="Times New Roman" panose="02020603050405020304" charset="0"/>
              </a:rPr>
              <a:t>至少要</a:t>
            </a:r>
            <a:r>
              <a:rPr kumimoji="0" lang="zh-CN" altLang="en-US" b="1" i="0" u="none" strike="noStrike" cap="none" normalizeH="0" baseline="0" dirty="0">
                <a:ln>
                  <a:noFill/>
                </a:ln>
                <a:solidFill>
                  <a:schemeClr val="tx1"/>
                </a:solidFill>
                <a:effectLst/>
                <a:latin typeface="+mn-ea"/>
                <a:ea typeface="+mn-ea"/>
                <a:cs typeface="Times New Roman" panose="02020603050405020304" charset="0"/>
              </a:rPr>
              <a:t>下降至</a:t>
            </a:r>
            <a:r>
              <a:rPr kumimoji="0" lang="en-US" altLang="zh-CN" b="1" i="0" u="none" strike="noStrike" cap="none" normalizeH="0" baseline="0" dirty="0">
                <a:ln>
                  <a:noFill/>
                </a:ln>
                <a:solidFill>
                  <a:schemeClr val="tx1"/>
                </a:solidFill>
                <a:effectLst/>
                <a:latin typeface="+mn-ea"/>
                <a:ea typeface="+mn-ea"/>
                <a:cs typeface="Times New Roman" panose="02020603050405020304" charset="0"/>
              </a:rPr>
              <a:t>500kg</a:t>
            </a:r>
            <a:r>
              <a:rPr kumimoji="0" lang="zh-CN" altLang="en-US" b="1" i="0" u="none" strike="noStrike" cap="none" normalizeH="0" baseline="0" dirty="0">
                <a:ln>
                  <a:noFill/>
                </a:ln>
                <a:solidFill>
                  <a:schemeClr val="tx1"/>
                </a:solidFill>
                <a:effectLst/>
                <a:latin typeface="+mn-ea"/>
                <a:ea typeface="+mn-ea"/>
                <a:cs typeface="Times New Roman" panose="02020603050405020304" charset="0"/>
              </a:rPr>
              <a:t>的原因。</a:t>
            </a:r>
            <a:endParaRPr kumimoji="0" lang="en-US" altLang="zh-CN" b="1" i="0" u="none" strike="noStrike" cap="none" normalizeH="0" baseline="0" dirty="0">
              <a:ln>
                <a:noFill/>
              </a:ln>
              <a:solidFill>
                <a:schemeClr val="tx1"/>
              </a:solidFill>
              <a:effectLst/>
              <a:latin typeface="+mn-ea"/>
              <a:ea typeface="+mn-ea"/>
              <a:cs typeface="Times New Roman" panose="02020603050405020304" charset="0"/>
            </a:endParaRPr>
          </a:p>
        </p:txBody>
      </p:sp>
      <p:sp>
        <p:nvSpPr>
          <p:cNvPr id="66693" name="Rectangle 133"/>
          <p:cNvSpPr>
            <a:spLocks noChangeArrowheads="1"/>
          </p:cNvSpPr>
          <p:nvPr/>
        </p:nvSpPr>
        <p:spPr bwMode="auto">
          <a:xfrm>
            <a:off x="3089141" y="2358678"/>
            <a:ext cx="8888095" cy="36830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914400" algn="l" defTabSz="914400" rtl="0" eaLnBrk="1" fontAlgn="base" latinLnBrk="0" hangingPunct="1">
              <a:lnSpc>
                <a:spcPct val="100000"/>
              </a:lnSpc>
              <a:spcBef>
                <a:spcPct val="0"/>
              </a:spcBef>
              <a:spcAft>
                <a:spcPct val="0"/>
              </a:spcAft>
              <a:buClrTx/>
              <a:buSzTx/>
              <a:buFontTx/>
              <a:buNone/>
            </a:pPr>
            <a:r>
              <a:rPr kumimoji="0" lang="en-US" altLang="zh-CN" b="0" i="0" u="none" strike="noStrike" cap="none" normalizeH="0" baseline="0" dirty="0">
                <a:ln>
                  <a:noFill/>
                </a:ln>
                <a:solidFill>
                  <a:schemeClr val="tx1"/>
                </a:solidFill>
                <a:effectLst/>
                <a:latin typeface="+mn-ea"/>
                <a:ea typeface="+mn-ea"/>
                <a:cs typeface="Times New Roman" panose="02020603050405020304" charset="0"/>
              </a:rPr>
              <a:t>      </a:t>
            </a:r>
            <a:r>
              <a:rPr kumimoji="0" lang="en-US" altLang="zh-CN" b="0" i="0" u="none" strike="noStrike" cap="none" normalizeH="0" baseline="0" dirty="0">
                <a:ln>
                  <a:noFill/>
                </a:ln>
                <a:solidFill>
                  <a:srgbClr val="FF0000"/>
                </a:solidFill>
                <a:effectLst/>
                <a:latin typeface="+mn-ea"/>
                <a:ea typeface="+mn-ea"/>
                <a:cs typeface="Times New Roman" panose="02020603050405020304" charset="0"/>
              </a:rPr>
              <a:t> </a:t>
            </a:r>
            <a:r>
              <a:rPr kumimoji="0" lang="zh-CN" b="0" i="0" u="none" strike="noStrike" cap="none" normalizeH="0" baseline="0" dirty="0">
                <a:ln>
                  <a:noFill/>
                </a:ln>
                <a:solidFill>
                  <a:srgbClr val="FF0000"/>
                </a:solidFill>
                <a:effectLst/>
                <a:latin typeface="+mn-ea"/>
                <a:ea typeface="+mn-ea"/>
                <a:cs typeface="Times New Roman" panose="02020603050405020304" charset="0"/>
              </a:rPr>
              <a:t>计算钢丝绳安全系数时，应计入风荷载，计算抗倾覆时不用计入风荷载</a:t>
            </a:r>
            <a:r>
              <a:rPr kumimoji="0" lang="zh-CN" altLang="en-US" b="0" i="0" u="none" strike="noStrike" cap="none" normalizeH="0" baseline="0" dirty="0">
                <a:ln>
                  <a:noFill/>
                </a:ln>
                <a:solidFill>
                  <a:srgbClr val="FF0000"/>
                </a:solidFill>
                <a:effectLst/>
                <a:latin typeface="+mn-ea"/>
                <a:ea typeface="+mn-ea"/>
                <a:cs typeface="Times New Roman" panose="02020603050405020304" charset="0"/>
              </a:rPr>
              <a:t>。</a:t>
            </a:r>
            <a:endParaRPr kumimoji="0" lang="zh-CN" altLang="en-US" b="0" i="0" u="none" strike="noStrike" cap="none" normalizeH="0" baseline="0" dirty="0">
              <a:ln>
                <a:noFill/>
              </a:ln>
              <a:solidFill>
                <a:srgbClr val="FF0000"/>
              </a:solidFill>
              <a:effectLst/>
              <a:latin typeface="+mn-ea"/>
              <a:ea typeface="+mn-ea"/>
              <a:cs typeface="Times New Roman" panose="02020603050405020304" charset="0"/>
            </a:endParaRPr>
          </a:p>
        </p:txBody>
      </p:sp>
      <p:sp>
        <p:nvSpPr>
          <p:cNvPr id="31" name="矩形 30"/>
          <p:cNvSpPr/>
          <p:nvPr/>
        </p:nvSpPr>
        <p:spPr>
          <a:xfrm>
            <a:off x="7826491" y="6091678"/>
            <a:ext cx="3766820" cy="368300"/>
          </a:xfrm>
          <a:prstGeom prst="rect">
            <a:avLst/>
          </a:prstGeom>
        </p:spPr>
        <p:txBody>
          <a:bodyPr wrap="none">
            <a:spAutoFit/>
          </a:bodyPr>
          <a:lstStyle/>
          <a:p>
            <a:pPr lvl="0"/>
            <a:r>
              <a:rPr lang="en-US" altLang="zh-CN" dirty="0">
                <a:solidFill>
                  <a:srgbClr val="000000"/>
                </a:solidFill>
                <a:latin typeface="+mn-ea"/>
                <a:ea typeface="+mn-ea"/>
                <a:cs typeface="Times New Roman" panose="02020603050405020304" charset="0"/>
              </a:rPr>
              <a:t>630</a:t>
            </a:r>
            <a:r>
              <a:rPr lang="zh-CN" altLang="zh-CN" dirty="0">
                <a:solidFill>
                  <a:srgbClr val="000000"/>
                </a:solidFill>
                <a:latin typeface="+mn-ea"/>
                <a:ea typeface="+mn-ea"/>
                <a:cs typeface="Times New Roman" panose="02020603050405020304" charset="0"/>
              </a:rPr>
              <a:t>吊篮</a:t>
            </a:r>
            <a:r>
              <a:rPr lang="zh-CN" altLang="en-US" dirty="0">
                <a:solidFill>
                  <a:srgbClr val="000000"/>
                </a:solidFill>
                <a:latin typeface="+mn-ea"/>
                <a:ea typeface="+mn-ea"/>
                <a:cs typeface="Times New Roman" panose="02020603050405020304" charset="0"/>
              </a:rPr>
              <a:t>按降级后额定</a:t>
            </a:r>
            <a:r>
              <a:rPr lang="zh-CN" altLang="zh-CN" dirty="0">
                <a:solidFill>
                  <a:srgbClr val="000000"/>
                </a:solidFill>
                <a:latin typeface="+mn-ea"/>
                <a:ea typeface="+mn-ea"/>
                <a:cs typeface="Times New Roman" panose="02020603050405020304" charset="0"/>
              </a:rPr>
              <a:t>载重量</a:t>
            </a:r>
            <a:r>
              <a:rPr lang="en-US" altLang="zh-CN" dirty="0">
                <a:solidFill>
                  <a:srgbClr val="000000"/>
                </a:solidFill>
                <a:latin typeface="+mn-ea"/>
                <a:ea typeface="+mn-ea"/>
                <a:cs typeface="Times New Roman" panose="02020603050405020304" charset="0"/>
              </a:rPr>
              <a:t>500kg</a:t>
            </a:r>
            <a:endParaRPr lang="zh-CN" altLang="en-US" dirty="0">
              <a:latin typeface="+mn-ea"/>
              <a:ea typeface="+mn-ea"/>
              <a:cs typeface="宋体" panose="02010600030101010101" pitchFamily="2" charset="-122"/>
            </a:endParaRPr>
          </a:p>
        </p:txBody>
      </p:sp>
      <p:sp>
        <p:nvSpPr>
          <p:cNvPr id="32" name="矩形 31"/>
          <p:cNvSpPr/>
          <p:nvPr/>
        </p:nvSpPr>
        <p:spPr>
          <a:xfrm>
            <a:off x="625758" y="7156967"/>
            <a:ext cx="1783080" cy="368300"/>
          </a:xfrm>
          <a:prstGeom prst="rect">
            <a:avLst/>
          </a:prstGeom>
        </p:spPr>
        <p:txBody>
          <a:bodyPr wrap="none">
            <a:spAutoFit/>
          </a:bodyPr>
          <a:lstStyle/>
          <a:p>
            <a:r>
              <a:rPr lang="zh-CN" altLang="zh-CN" dirty="0">
                <a:solidFill>
                  <a:srgbClr val="FF0000"/>
                </a:solidFill>
                <a:latin typeface="+mn-ea"/>
                <a:ea typeface="+mn-ea"/>
                <a:cs typeface="Times New Roman" panose="02020603050405020304" charset="0"/>
              </a:rPr>
              <a:t>抗倾覆安全系数</a:t>
            </a:r>
            <a:endParaRPr lang="zh-CN" altLang="en-US" dirty="0">
              <a:solidFill>
                <a:srgbClr val="FF0000"/>
              </a:solidFill>
              <a:latin typeface="+mn-ea"/>
              <a:ea typeface="+mn-ea"/>
            </a:endParaRPr>
          </a:p>
        </p:txBody>
      </p:sp>
      <p:sp>
        <p:nvSpPr>
          <p:cNvPr id="7" name="文本框 6"/>
          <p:cNvSpPr txBox="1"/>
          <p:nvPr/>
        </p:nvSpPr>
        <p:spPr>
          <a:xfrm>
            <a:off x="8762365" y="7110730"/>
            <a:ext cx="3099435" cy="368300"/>
          </a:xfrm>
          <a:prstGeom prst="rect">
            <a:avLst/>
          </a:prstGeom>
          <a:noFill/>
        </p:spPr>
        <p:txBody>
          <a:bodyPr wrap="none" rtlCol="0" anchor="t">
            <a:spAutoFit/>
          </a:bodyPr>
          <a:lstStyle/>
          <a:p>
            <a:r>
              <a:rPr lang="zh-CN" altLang="en-US">
                <a:solidFill>
                  <a:srgbClr val="FF0000"/>
                </a:solidFill>
                <a:latin typeface="微软雅黑" panose="020B0503020204020204" pitchFamily="34" charset="-122"/>
                <a:ea typeface="微软雅黑" panose="020B0503020204020204" pitchFamily="34" charset="-122"/>
              </a:rPr>
              <a:t>计算基本正确（</a:t>
            </a:r>
            <a:r>
              <a:rPr lang="en-US" altLang="zh-CN">
                <a:solidFill>
                  <a:srgbClr val="FF0000"/>
                </a:solidFill>
                <a:latin typeface="微软雅黑" panose="020B0503020204020204" pitchFamily="34" charset="-122"/>
                <a:ea typeface="微软雅黑" panose="020B0503020204020204" pitchFamily="34" charset="-122"/>
              </a:rPr>
              <a:t>500</a:t>
            </a:r>
            <a:r>
              <a:rPr lang="zh-CN" altLang="en-US">
                <a:solidFill>
                  <a:srgbClr val="FF0000"/>
                </a:solidFill>
                <a:latin typeface="微软雅黑" panose="020B0503020204020204" pitchFamily="34" charset="-122"/>
                <a:ea typeface="微软雅黑" panose="020B0503020204020204" pitchFamily="34" charset="-122"/>
              </a:rPr>
              <a:t>略偏大）</a:t>
            </a:r>
            <a:endParaRPr lang="zh-CN" altLang="en-US">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7359" y="917972"/>
            <a:ext cx="11305255" cy="7294305"/>
          </a:xfrm>
          <a:prstGeom prst="rect">
            <a:avLst/>
          </a:prstGeom>
        </p:spPr>
        <p:txBody>
          <a:bodyPr wrap="square">
            <a:spAutoFit/>
          </a:bodyPr>
          <a:lstStyle/>
          <a:p>
            <a:pPr>
              <a:lnSpc>
                <a:spcPct val="150000"/>
              </a:lnSpc>
            </a:pPr>
            <a:r>
              <a:rPr lang="en-US" altLang="zh-CN" sz="2400" dirty="0">
                <a:solidFill>
                  <a:srgbClr val="00B050"/>
                </a:solidFill>
                <a:latin typeface="微软雅黑" panose="020B0503020204020204" pitchFamily="34" charset="-122"/>
                <a:ea typeface="微软雅黑" panose="020B0503020204020204" pitchFamily="34" charset="-122"/>
                <a:sym typeface="+mn-ea"/>
              </a:rPr>
              <a:t>20</a:t>
            </a:r>
            <a:r>
              <a:rPr lang="zh-CN" altLang="en-US" sz="2400" dirty="0">
                <a:solidFill>
                  <a:srgbClr val="00B050"/>
                </a:solidFill>
                <a:latin typeface="微软雅黑" panose="020B0503020204020204" pitchFamily="34" charset="-122"/>
                <a:ea typeface="微软雅黑" panose="020B0503020204020204" pitchFamily="34" charset="-122"/>
                <a:sym typeface="+mn-ea"/>
              </a:rPr>
              <a:t>、吊篮移位管理</a:t>
            </a:r>
            <a:endParaRPr lang="zh-CN" altLang="en-US" sz="2400" dirty="0">
              <a:solidFill>
                <a:srgbClr val="00B050"/>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明确</a:t>
            </a:r>
            <a:r>
              <a:rPr lang="en-US" altLang="zh-CN"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吊篮</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移位是</a:t>
            </a:r>
            <a:r>
              <a:rPr lang="en-US" altLang="zh-CN"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在同一安装楼层拆除并重新安装的过程</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移位时，应将悬挂平台降落至地面，并应使其钢丝绳处于松弛状态。</a:t>
            </a: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须由专业安装单位移位，移位后施工单位组织验收。吊篮悬挂装置移位后若安装形式和参数有重大变化的，如悬挂装置前梁外伸长度变长、支架增高、标准安装变成特殊安装形式等应进行安装检验。</a:t>
            </a: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latinLnBrk="0" hangingPunct="1">
              <a:lnSpc>
                <a:spcPct val="150000"/>
              </a:lnSpc>
            </a:pPr>
            <a:r>
              <a:rPr lang="en-US" altLang="zh-CN"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21</a:t>
            </a:r>
            <a:r>
              <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、安装检验管理</a:t>
            </a:r>
            <a:endParaRPr lang="en-US" altLang="zh-CN"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       检验机构应按照现行行业标准</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建筑施工升降设备设施检验标准</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》JGJ305</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相关规定对吊篮实物进行逐台、逐项检验后作出检验结果判定，并应包括以下检验内容：</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1</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）计算核定载重量；</a:t>
            </a:r>
            <a:endPar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2</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）对于</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特殊安装形式的吊篮，应按附录</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B</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的规定进行附加检验，并宜抽样进行核定载重量试验；</a:t>
            </a:r>
            <a:endPar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3</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）应绘制所检吊篮平面位置图</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endParaRPr>
          </a:p>
        </p:txBody>
      </p:sp>
      <p:sp>
        <p:nvSpPr>
          <p:cNvPr id="3" name="TextBox 7"/>
          <p:cNvSpPr txBox="1">
            <a:spLocks noChangeArrowheads="1"/>
          </p:cNvSpPr>
          <p:nvPr/>
        </p:nvSpPr>
        <p:spPr bwMode="auto">
          <a:xfrm>
            <a:off x="409749" y="198120"/>
            <a:ext cx="2608039" cy="523220"/>
          </a:xfrm>
          <a:prstGeom prst="rect">
            <a:avLst/>
          </a:prstGeom>
          <a:noFill/>
          <a:ln w="9525">
            <a:noFill/>
            <a:miter lim="800000"/>
          </a:ln>
        </p:spPr>
        <p:txBody>
          <a:bodyPr wrap="square">
            <a:spAutoFit/>
          </a:bodyPr>
          <a:lstStyle/>
          <a:p>
            <a:pPr eaLnBrk="0" hangingPunct="0"/>
            <a:r>
              <a:rPr lang="zh-CN" altLang="en-US" sz="2800" dirty="0">
                <a:solidFill>
                  <a:srgbClr val="272424"/>
                </a:solidFill>
                <a:latin typeface="微软雅黑" panose="020B0503020204020204" pitchFamily="34" charset="-122"/>
                <a:ea typeface="微软雅黑" panose="020B0503020204020204" pitchFamily="34" charset="-122"/>
              </a:rPr>
              <a:t>《吊篮规程》</a:t>
            </a:r>
            <a:r>
              <a:rPr lang="en-US" altLang="zh-CN" sz="2800" dirty="0">
                <a:solidFill>
                  <a:srgbClr val="272424"/>
                </a:solidFill>
                <a:latin typeface="微软雅黑" panose="020B0503020204020204" pitchFamily="34" charset="-122"/>
                <a:ea typeface="微软雅黑" panose="020B0503020204020204" pitchFamily="34" charset="-122"/>
              </a:rPr>
              <a:t> </a:t>
            </a:r>
            <a:endParaRPr lang="zh-CN" altLang="en-US" sz="2800" dirty="0">
              <a:solidFill>
                <a:srgbClr val="FF0000"/>
              </a:solidFill>
              <a:latin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p:cNvSpPr txBox="1">
            <a:spLocks noChangeArrowheads="1"/>
          </p:cNvSpPr>
          <p:nvPr/>
        </p:nvSpPr>
        <p:spPr bwMode="auto">
          <a:xfrm>
            <a:off x="409749" y="198120"/>
            <a:ext cx="2608039" cy="523220"/>
          </a:xfrm>
          <a:prstGeom prst="rect">
            <a:avLst/>
          </a:prstGeom>
          <a:noFill/>
          <a:ln w="9525">
            <a:noFill/>
            <a:miter lim="800000"/>
          </a:ln>
        </p:spPr>
        <p:txBody>
          <a:bodyPr wrap="square">
            <a:spAutoFit/>
          </a:bodyPr>
          <a:lstStyle/>
          <a:p>
            <a:pPr eaLnBrk="0" hangingPunct="0"/>
            <a:r>
              <a:rPr lang="zh-CN" altLang="en-US" sz="2800" dirty="0">
                <a:solidFill>
                  <a:srgbClr val="272424"/>
                </a:solidFill>
                <a:latin typeface="微软雅黑" panose="020B0503020204020204" pitchFamily="34" charset="-122"/>
                <a:ea typeface="微软雅黑" panose="020B0503020204020204" pitchFamily="34" charset="-122"/>
              </a:rPr>
              <a:t>《吊篮规程》</a:t>
            </a:r>
            <a:r>
              <a:rPr lang="en-US" altLang="zh-CN" sz="2800" dirty="0">
                <a:solidFill>
                  <a:srgbClr val="272424"/>
                </a:solidFill>
                <a:latin typeface="微软雅黑" panose="020B0503020204020204" pitchFamily="34" charset="-122"/>
                <a:ea typeface="微软雅黑" panose="020B0503020204020204" pitchFamily="34" charset="-122"/>
              </a:rPr>
              <a:t> </a:t>
            </a:r>
            <a:endParaRPr lang="zh-CN" altLang="en-US" sz="2800" dirty="0">
              <a:solidFill>
                <a:srgbClr val="FF0000"/>
              </a:solidFill>
              <a:latin typeface="微软雅黑" panose="020B0503020204020204" pitchFamily="34" charset="-122"/>
            </a:endParaRPr>
          </a:p>
        </p:txBody>
      </p:sp>
      <p:sp>
        <p:nvSpPr>
          <p:cNvPr id="2" name="文本框 1"/>
          <p:cNvSpPr txBox="1"/>
          <p:nvPr/>
        </p:nvSpPr>
        <p:spPr>
          <a:xfrm>
            <a:off x="409575" y="1047750"/>
            <a:ext cx="11414760" cy="8173085"/>
          </a:xfrm>
          <a:prstGeom prst="rect">
            <a:avLst/>
          </a:prstGeom>
          <a:noFill/>
        </p:spPr>
        <p:txBody>
          <a:bodyPr wrap="square" rtlCol="0" anchor="t">
            <a:spAutoFit/>
          </a:bodyPr>
          <a:lstStyle/>
          <a:p>
            <a:pPr eaLnBrk="1" latinLnBrk="0" hangingPunct="1">
              <a:lnSpc>
                <a:spcPct val="150000"/>
              </a:lnSpc>
            </a:pPr>
            <a:r>
              <a:rPr lang="en-US" altLang="zh-CN" sz="2400" dirty="0">
                <a:solidFill>
                  <a:srgbClr val="00B050"/>
                </a:solidFill>
                <a:latin typeface="+mn-ea"/>
                <a:ea typeface="+mn-ea"/>
                <a:cs typeface="微软雅黑" panose="020B0503020204020204" pitchFamily="34" charset="-122"/>
                <a:sym typeface="+mn-ea"/>
              </a:rPr>
              <a:t> </a:t>
            </a:r>
            <a:r>
              <a:rPr lang="zh-CN" altLang="en-US" sz="2400" dirty="0">
                <a:solidFill>
                  <a:srgbClr val="00B050"/>
                </a:solidFill>
                <a:latin typeface="+mn-ea"/>
                <a:ea typeface="+mn-ea"/>
                <a:cs typeface="微软雅黑" panose="020B0503020204020204" pitchFamily="34" charset="-122"/>
                <a:sym typeface="+mn-ea"/>
              </a:rPr>
              <a:t> </a:t>
            </a:r>
            <a:r>
              <a:rPr lang="en-US" altLang="zh-CN" sz="2400" dirty="0">
                <a:solidFill>
                  <a:srgbClr val="00B050"/>
                </a:solidFill>
                <a:latin typeface="+mn-ea"/>
                <a:ea typeface="+mn-ea"/>
                <a:cs typeface="微软雅黑" panose="020B0503020204020204" pitchFamily="34" charset="-122"/>
                <a:sym typeface="+mn-ea"/>
              </a:rPr>
              <a:t>22</a:t>
            </a:r>
            <a:r>
              <a:rPr lang="zh-CN" altLang="en-US" sz="2400" dirty="0">
                <a:solidFill>
                  <a:srgbClr val="00B050"/>
                </a:solidFill>
                <a:latin typeface="+mn-ea"/>
                <a:ea typeface="+mn-ea"/>
                <a:cs typeface="微软雅黑" panose="020B0503020204020204" pitchFamily="34" charset="-122"/>
                <a:sym typeface="+mn-ea"/>
              </a:rPr>
              <a:t>、</a:t>
            </a:r>
            <a:r>
              <a:rPr lang="zh-CN" altLang="zh-CN" sz="2400" dirty="0">
                <a:solidFill>
                  <a:srgbClr val="00B050"/>
                </a:solidFill>
                <a:latin typeface="+mn-ea"/>
                <a:ea typeface="+mn-ea"/>
                <a:sym typeface="+mn-ea"/>
              </a:rPr>
              <a:t>安装检验</a:t>
            </a:r>
            <a:r>
              <a:rPr lang="zh-CN" altLang="en-US" sz="2400" dirty="0">
                <a:solidFill>
                  <a:srgbClr val="00B050"/>
                </a:solidFill>
                <a:latin typeface="+mn-ea"/>
                <a:ea typeface="+mn-ea"/>
                <a:sym typeface="+mn-ea"/>
              </a:rPr>
              <a:t>范围</a:t>
            </a:r>
            <a:endParaRPr lang="en-US" altLang="zh-CN" sz="2400" dirty="0">
              <a:solidFill>
                <a:srgbClr val="00B050"/>
              </a:solidFill>
              <a:latin typeface="+mn-ea"/>
              <a:ea typeface="+mn-ea"/>
              <a:sym typeface="+mn-ea"/>
            </a:endParaRPr>
          </a:p>
          <a:p>
            <a:pPr marL="90805" indent="-6985" eaLnBrk="1" latinLnBrk="0" hangingPunct="1">
              <a:lnSpc>
                <a:spcPct val="130000"/>
              </a:lnSpc>
            </a:pPr>
            <a:r>
              <a:rPr lang="en-US" altLang="zh-CN" sz="2400" dirty="0">
                <a:latin typeface="+mn-ea"/>
                <a:ea typeface="+mn-ea"/>
                <a:sym typeface="+mn-ea"/>
              </a:rPr>
              <a:t>       </a:t>
            </a:r>
            <a:r>
              <a:rPr lang="zh-CN" altLang="zh-CN" sz="2400" dirty="0">
                <a:latin typeface="+mn-ea"/>
                <a:ea typeface="+mn-ea"/>
                <a:sym typeface="+mn-ea"/>
              </a:rPr>
              <a:t>第一种是吊篮在施工现场首次安装；</a:t>
            </a:r>
            <a:endParaRPr lang="zh-CN" altLang="zh-CN" sz="2400" dirty="0">
              <a:latin typeface="+mn-ea"/>
              <a:ea typeface="+mn-ea"/>
              <a:sym typeface="+mn-ea"/>
            </a:endParaRPr>
          </a:p>
          <a:p>
            <a:pPr marL="90805" indent="-6985" eaLnBrk="1" latinLnBrk="0" hangingPunct="1">
              <a:lnSpc>
                <a:spcPct val="130000"/>
              </a:lnSpc>
            </a:pPr>
            <a:r>
              <a:rPr lang="en-US" altLang="zh-CN" sz="2400" dirty="0">
                <a:latin typeface="+mn-ea"/>
                <a:ea typeface="+mn-ea"/>
                <a:sym typeface="+mn-ea"/>
              </a:rPr>
              <a:t>       </a:t>
            </a:r>
            <a:r>
              <a:rPr lang="zh-CN" altLang="zh-CN" sz="2400" dirty="0">
                <a:latin typeface="+mn-ea"/>
                <a:ea typeface="+mn-ea"/>
                <a:sym typeface="+mn-ea"/>
              </a:rPr>
              <a:t>第二种是不论移位后目标位置是否在同楼同层，凡是悬挂装置移位后安装形式和参数有重大变化的，如悬挂装置横梁外伸长度变长、支架增高、标准安装变成特殊安装形式的移位作业；</a:t>
            </a:r>
            <a:endParaRPr lang="zh-CN" altLang="zh-CN" sz="2400" dirty="0">
              <a:latin typeface="+mn-ea"/>
              <a:ea typeface="+mn-ea"/>
              <a:sym typeface="+mn-ea"/>
            </a:endParaRPr>
          </a:p>
          <a:p>
            <a:pPr marL="90805" indent="-6985" eaLnBrk="1" latinLnBrk="0" hangingPunct="1">
              <a:lnSpc>
                <a:spcPct val="130000"/>
              </a:lnSpc>
            </a:pPr>
            <a:r>
              <a:rPr lang="en-US" altLang="zh-CN" sz="2400" dirty="0">
                <a:latin typeface="+mn-ea"/>
                <a:ea typeface="+mn-ea"/>
                <a:sym typeface="+mn-ea"/>
              </a:rPr>
              <a:t>      </a:t>
            </a:r>
            <a:r>
              <a:rPr lang="zh-CN" altLang="zh-CN" sz="2400" dirty="0">
                <a:latin typeface="+mn-ea"/>
                <a:ea typeface="+mn-ea"/>
                <a:sym typeface="+mn-ea"/>
              </a:rPr>
              <a:t>第三种是已安装的吊篮停用时间超过3个月需重新使用的。</a:t>
            </a:r>
            <a:endParaRPr lang="zh-CN" altLang="zh-CN" sz="2400" dirty="0">
              <a:latin typeface="+mn-ea"/>
              <a:ea typeface="+mn-ea"/>
              <a:sym typeface="+mn-ea"/>
            </a:endParaRPr>
          </a:p>
          <a:p>
            <a:pPr marL="90805" indent="-6985" eaLnBrk="1" latinLnBrk="0" hangingPunct="1">
              <a:lnSpc>
                <a:spcPct val="130000"/>
              </a:lnSpc>
            </a:pPr>
            <a:r>
              <a:rPr lang="en-US" altLang="zh-CN" sz="2400" dirty="0">
                <a:latin typeface="+mn-ea"/>
                <a:ea typeface="+mn-ea"/>
                <a:sym typeface="+mn-ea"/>
              </a:rPr>
              <a:t>      </a:t>
            </a:r>
            <a:r>
              <a:rPr lang="zh-CN" altLang="zh-CN" sz="2400" dirty="0">
                <a:latin typeface="+mn-ea"/>
                <a:ea typeface="+mn-ea"/>
                <a:sym typeface="+mn-ea"/>
              </a:rPr>
              <a:t>以上三种情况均应由安装单位自检合格后报检验机构进行安装检验。</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endParaRPr>
          </a:p>
          <a:p>
            <a:pPr marL="90805" indent="-6985" eaLnBrk="1" latinLnBrk="0" hangingPunct="1">
              <a:lnSpc>
                <a:spcPct val="130000"/>
              </a:lnSpc>
            </a:pPr>
            <a:r>
              <a:rPr lang="en-US" altLang="zh-CN"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23</a:t>
            </a:r>
            <a:r>
              <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、定检及抽样数量。</a:t>
            </a:r>
            <a:endPar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30000"/>
              </a:lnSpc>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       规程附录</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D</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E</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F</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，明确了定期维护保养和和定期日检、月检； 附录A吊篮主要构配件进场核查表，明确了核查钢丝绳、安全锁、提升机三种主要部件和特殊安装型式及副篮件数、每批核查数量、抽查比例，抽查数量，最少不小于5台，进场数量小于5台的全数查。</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30000"/>
              </a:lnSpc>
            </a:pPr>
            <a:endPar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30000"/>
              </a:lnSpc>
            </a:pPr>
            <a:endParaRPr lang="en-US" altLang="zh-CN"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sz="2400" kern="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400" kern="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37820" y="845820"/>
            <a:ext cx="11414125" cy="8401685"/>
          </a:xfrm>
          <a:prstGeom prst="rect">
            <a:avLst/>
          </a:prstGeom>
          <a:noFill/>
        </p:spPr>
        <p:txBody>
          <a:bodyPr wrap="square" rtlCol="0" anchor="t">
            <a:spAutoFit/>
          </a:bodyPr>
          <a:p>
            <a:pPr marL="0" indent="0" eaLnBrk="1" latinLnBrk="0" hangingPunct="1">
              <a:lnSpc>
                <a:spcPct val="150000"/>
              </a:lnSpc>
            </a:pPr>
            <a:r>
              <a:rPr lang="zh-CN" sz="2400" dirty="0" smtClean="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2400" dirty="0" smtClean="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sz="2400" dirty="0" smtClean="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安装拆卸专项施工方案编制</a:t>
            </a:r>
            <a:r>
              <a:rPr lang="en-US" altLang="zh-CN"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（从</a:t>
            </a:r>
            <a:r>
              <a:rPr lang="en-US" altLang="zh-CN"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个方面来编制）</a:t>
            </a:r>
            <a:endPar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eaLnBrk="1" latinLnBrk="0" hangingPunct="1">
              <a:lnSpc>
                <a:spcPct val="150000"/>
              </a:lnSpc>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1 工程概况</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要点：</a:t>
            </a:r>
            <a:r>
              <a:rPr lang="en-US" altLang="zh-CN" sz="2400" dirty="0" err="1">
                <a:latin typeface="微软雅黑" panose="020B0503020204020204" pitchFamily="34" charset="-122"/>
                <a:ea typeface="微软雅黑" panose="020B0503020204020204" pitchFamily="34" charset="-122"/>
                <a:cs typeface="微软雅黑" panose="020B0503020204020204" pitchFamily="34" charset="-122"/>
                <a:sym typeface="+mn-ea"/>
              </a:rPr>
              <a:t>周边环境情况、进场时场地条件；建筑面积、最大标高、建筑屋面和立面形状</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dirty="0" err="1">
                <a:latin typeface="微软雅黑" panose="020B0503020204020204" pitchFamily="34" charset="-122"/>
                <a:ea typeface="微软雅黑" panose="020B0503020204020204" pitchFamily="34" charset="-122"/>
                <a:cs typeface="微软雅黑" panose="020B0503020204020204" pitchFamily="34" charset="-122"/>
                <a:sym typeface="+mn-ea"/>
              </a:rPr>
              <a:t>用列表和相关平面、立面图</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、剖视图</a:t>
            </a:r>
            <a:r>
              <a:rPr lang="en-US" altLang="zh-CN" sz="2400" dirty="0" err="1">
                <a:latin typeface="微软雅黑" panose="020B0503020204020204" pitchFamily="34" charset="-122"/>
                <a:ea typeface="微软雅黑" panose="020B0503020204020204" pitchFamily="34" charset="-122"/>
                <a:cs typeface="微软雅黑" panose="020B0503020204020204" pitchFamily="34" charset="-122"/>
                <a:sym typeface="+mn-ea"/>
              </a:rPr>
              <a:t>表示</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dirty="0" err="1" smtClean="0">
                <a:latin typeface="微软雅黑" panose="020B0503020204020204" pitchFamily="34" charset="-122"/>
                <a:ea typeface="微软雅黑" panose="020B0503020204020204" pitchFamily="34" charset="-122"/>
                <a:cs typeface="微软雅黑" panose="020B0503020204020204" pitchFamily="34" charset="-122"/>
                <a:sym typeface="+mn-ea"/>
              </a:rPr>
              <a:t>对建筑立面复杂的应绘制特殊部位吊篮施工剖面图</a:t>
            </a:r>
            <a:r>
              <a:rPr lang="zh-CN" altLang="en-US" sz="2400" dirty="0" err="1"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eaLnBrk="1" latinLnBrk="0" hangingPunct="1">
              <a:lnSpc>
                <a:spcPct val="150000"/>
              </a:lnSpc>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吊篮作业对象和施工范围总体介绍；需带料提升材料的类型、规格、重量参数及放置要求；吊篮型号和安装方式等。提供屋面相关照片。</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eaLnBrk="1" latinLnBrk="0" hangingPunct="1">
              <a:lnSpc>
                <a:spcPct val="150000"/>
              </a:lnSpc>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2 编制依据</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略</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3 吊篮设备说明</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略。</a:t>
            </a:r>
            <a:endPar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eaLnBrk="1" latinLnBrk="0" hangingPunct="1">
              <a:lnSpc>
                <a:spcPct val="150000"/>
              </a:lnSpc>
            </a:pP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4 吊篮安装平面布置设计方案</a:t>
            </a:r>
            <a:r>
              <a:rPr lang="en-US"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eaLnBrk="1" latinLnBrk="0" hangingPunct="1">
              <a:lnSpc>
                <a:spcPct val="150000"/>
              </a:lnSpc>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 要点：</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绘制吊篮安装平面布置图</a:t>
            </a:r>
            <a:r>
              <a:rPr lang="en-US" altLang="zh-CN"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dirty="0" err="1">
                <a:latin typeface="微软雅黑" panose="020B0503020204020204" pitchFamily="34" charset="-122"/>
                <a:ea typeface="微软雅黑" panose="020B0503020204020204" pitchFamily="34" charset="-122"/>
                <a:cs typeface="微软雅黑" panose="020B0503020204020204" pitchFamily="34" charset="-122"/>
                <a:sym typeface="+mn-ea"/>
              </a:rPr>
              <a:t>应明确现场起重机械安装位置，</a:t>
            </a:r>
            <a:r>
              <a:rPr lang="en-US" altLang="zh-CN" sz="2400" dirty="0" err="1" smtClean="0">
                <a:latin typeface="微软雅黑" panose="020B0503020204020204" pitchFamily="34" charset="-122"/>
                <a:ea typeface="微软雅黑" panose="020B0503020204020204" pitchFamily="34" charset="-122"/>
                <a:cs typeface="微软雅黑" panose="020B0503020204020204" pitchFamily="34" charset="-122"/>
                <a:sym typeface="+mn-ea"/>
              </a:rPr>
              <a:t>注明相邻吊篮平台之间和悬挂平台与</a:t>
            </a: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起重机械</a:t>
            </a:r>
            <a:r>
              <a:rPr lang="en-US" altLang="zh-CN" sz="2400" dirty="0" err="1" smtClean="0">
                <a:latin typeface="微软雅黑" panose="020B0503020204020204" pitchFamily="34" charset="-122"/>
                <a:ea typeface="微软雅黑" panose="020B0503020204020204" pitchFamily="34" charset="-122"/>
                <a:cs typeface="微软雅黑" panose="020B0503020204020204" pitchFamily="34" charset="-122"/>
                <a:sym typeface="+mn-ea"/>
              </a:rPr>
              <a:t>的净距离</a:t>
            </a: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、悬挂装置前后伸梁、配重的示意位置、</a:t>
            </a:r>
            <a:r>
              <a:rPr lang="en-US" altLang="zh-CN" sz="2400" dirty="0" err="1" smtClean="0">
                <a:latin typeface="微软雅黑" panose="020B0503020204020204" pitchFamily="34" charset="-122"/>
                <a:ea typeface="微软雅黑" panose="020B0503020204020204" pitchFamily="34" charset="-122"/>
                <a:cs typeface="微软雅黑" panose="020B0503020204020204" pitchFamily="34" charset="-122"/>
                <a:sym typeface="+mn-ea"/>
              </a:rPr>
              <a:t>专用配电箱的数量与安装位置</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等；</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eaLnBrk="1" latinLnBrk="0" hangingPunct="1">
              <a:lnSpc>
                <a:spcPct val="150000"/>
              </a:lnSpc>
            </a:pPr>
            <a:r>
              <a:rPr lang="en-US" altLang="zh-CN"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2</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编制吊篮安装配置表</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dirty="0" err="1" smtClean="0">
                <a:latin typeface="微软雅黑" panose="020B0503020204020204" pitchFamily="34" charset="-122"/>
                <a:ea typeface="微软雅黑" panose="020B0503020204020204" pitchFamily="34" charset="-122"/>
                <a:cs typeface="微软雅黑" panose="020B0503020204020204" pitchFamily="34" charset="-122"/>
                <a:sym typeface="+mn-ea"/>
              </a:rPr>
              <a:t>标明采用吊篮的规格型号</a:t>
            </a:r>
            <a:r>
              <a:rPr lang="en-US" altLang="zh-CN" sz="2400" dirty="0" err="1">
                <a:latin typeface="微软雅黑" panose="020B0503020204020204" pitchFamily="34" charset="-122"/>
                <a:ea typeface="微软雅黑" panose="020B0503020204020204" pitchFamily="34" charset="-122"/>
                <a:cs typeface="微软雅黑" panose="020B0503020204020204" pitchFamily="34" charset="-122"/>
                <a:sym typeface="+mn-ea"/>
              </a:rPr>
              <a:t>、平台长度、安装高度</a:t>
            </a:r>
            <a:r>
              <a:rPr lang="en-US" altLang="zh-CN" sz="2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位置、</a:t>
            </a:r>
            <a:r>
              <a:rPr lang="en-US" altLang="zh-CN" sz="2400" dirty="0" err="1" smtClean="0">
                <a:latin typeface="微软雅黑" panose="020B0503020204020204" pitchFamily="34" charset="-122"/>
                <a:ea typeface="微软雅黑" panose="020B0503020204020204" pitchFamily="34" charset="-122"/>
                <a:cs typeface="微软雅黑" panose="020B0503020204020204" pitchFamily="34" charset="-122"/>
                <a:sym typeface="+mn-ea"/>
              </a:rPr>
              <a:t>悬挂装置安装型式</a:t>
            </a:r>
            <a:r>
              <a:rPr lang="en-US" altLang="zh-CN" sz="2400" dirty="0" err="1">
                <a:latin typeface="微软雅黑" panose="020B0503020204020204" pitchFamily="34" charset="-122"/>
                <a:ea typeface="微软雅黑" panose="020B0503020204020204" pitchFamily="34" charset="-122"/>
                <a:cs typeface="微软雅黑" panose="020B0503020204020204" pitchFamily="34" charset="-122"/>
                <a:sym typeface="+mn-ea"/>
              </a:rPr>
              <a:t>、横梁外伸长度、配重支架前后间距、配重数量</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、安全绳和钢</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丝绳配置长度</a:t>
            </a:r>
            <a:r>
              <a:rPr lang="en-US" altLang="zh-CN" sz="2400" dirty="0" err="1">
                <a:latin typeface="微软雅黑" panose="020B0503020204020204" pitchFamily="34" charset="-122"/>
                <a:ea typeface="微软雅黑" panose="020B0503020204020204" pitchFamily="34" charset="-122"/>
                <a:cs typeface="微软雅黑" panose="020B0503020204020204" pitchFamily="34" charset="-122"/>
                <a:sym typeface="+mn-ea"/>
              </a:rPr>
              <a:t>等基本参数等</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eaLnBrk="1" latinLnBrk="0" hangingPunct="1">
              <a:lnSpc>
                <a:spcPct val="150000"/>
              </a:lnSpc>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09575" y="917575"/>
            <a:ext cx="11643995" cy="6739255"/>
          </a:xfrm>
          <a:prstGeom prst="rect">
            <a:avLst/>
          </a:prstGeom>
          <a:noFill/>
        </p:spPr>
        <p:txBody>
          <a:bodyPr wrap="square" rtlCol="0" anchor="t">
            <a:spAutoFit/>
          </a:bodyPr>
          <a:p>
            <a:pPr marL="0" indent="0" eaLnBrk="1" latinLnBrk="0" hangingPunct="1">
              <a:lnSpc>
                <a:spcPct val="150000"/>
              </a:lnSpc>
            </a:pP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5 </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建筑结构支撑能力校核</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要点：</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dirty="0" err="1">
                <a:latin typeface="微软雅黑" panose="020B0503020204020204" pitchFamily="34" charset="-122"/>
                <a:ea typeface="微软雅黑" panose="020B0503020204020204" pitchFamily="34" charset="-122"/>
                <a:cs typeface="微软雅黑" panose="020B0503020204020204" pitchFamily="34" charset="-122"/>
                <a:sym typeface="+mn-ea"/>
              </a:rPr>
              <a:t>计算吊篮悬挂装置在最不利条件下，对建筑支撑结构施加的最大作用力</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对</a:t>
            </a:r>
            <a:r>
              <a:rPr lang="en-US" altLang="zh-CN" sz="2400" dirty="0" err="1">
                <a:latin typeface="微软雅黑" panose="020B0503020204020204" pitchFamily="34" charset="-122"/>
                <a:ea typeface="微软雅黑" panose="020B0503020204020204" pitchFamily="34" charset="-122"/>
                <a:cs typeface="微软雅黑" panose="020B0503020204020204" pitchFamily="34" charset="-122"/>
                <a:sym typeface="+mn-ea"/>
              </a:rPr>
              <a:t>预埋件或锚固件的相关计算；委托相关单位校核建筑结构局部及整体能否承受吊篮施加的作用力；（</a:t>
            </a:r>
            <a:r>
              <a:rPr lang="zh-CN" altLang="en-US" sz="2400" dirty="0" err="1">
                <a:latin typeface="微软雅黑" panose="020B0503020204020204" pitchFamily="34" charset="-122"/>
                <a:ea typeface="微软雅黑" panose="020B0503020204020204" pitchFamily="34" charset="-122"/>
                <a:cs typeface="微软雅黑" panose="020B0503020204020204" pitchFamily="34" charset="-122"/>
                <a:sym typeface="+mn-ea"/>
              </a:rPr>
              <a:t>悬挂装置支承在沿沟、悬挑结构上的复核</a:t>
            </a:r>
            <a:r>
              <a:rPr lang="en-US" altLang="zh-CN" sz="2400" dirty="0" err="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400" dirty="0" err="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eaLnBrk="1" latinLnBrk="0" hangingPunct="1">
              <a:lnSpc>
                <a:spcPct val="150000"/>
              </a:lnSpc>
            </a:pPr>
            <a:r>
              <a:rPr lang="en-US" alt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6  </a:t>
            </a:r>
            <a:r>
              <a:rPr lang="en-US" altLang="zh-CN" sz="2400" b="1" dirty="0" err="1">
                <a:latin typeface="微软雅黑" panose="020B0503020204020204" pitchFamily="34" charset="-122"/>
                <a:ea typeface="微软雅黑" panose="020B0503020204020204" pitchFamily="34" charset="-122"/>
                <a:cs typeface="微软雅黑" panose="020B0503020204020204" pitchFamily="34" charset="-122"/>
                <a:sym typeface="+mn-ea"/>
              </a:rPr>
              <a:t>特殊安装形式吊篮安全要求与措施</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要点：由</a:t>
            </a:r>
            <a:r>
              <a:rPr lang="en-US" altLang="zh-CN" sz="2400" dirty="0" err="1">
                <a:latin typeface="微软雅黑" panose="020B0503020204020204" pitchFamily="34" charset="-122"/>
                <a:ea typeface="微软雅黑" panose="020B0503020204020204" pitchFamily="34" charset="-122"/>
                <a:cs typeface="微软雅黑" panose="020B0503020204020204" pitchFamily="34" charset="-122"/>
                <a:sym typeface="+mn-ea"/>
              </a:rPr>
              <a:t>制造商</a:t>
            </a:r>
            <a:r>
              <a:rPr lang="en-US" altLang="zh-CN" sz="2400" dirty="0" err="1">
                <a:latin typeface="微软雅黑" panose="020B0503020204020204" pitchFamily="34" charset="-122"/>
                <a:ea typeface="微软雅黑" panose="020B0503020204020204" pitchFamily="34" charset="-122"/>
                <a:cs typeface="微软雅黑" panose="020B0503020204020204" pitchFamily="34" charset="-122"/>
                <a:sym typeface="+mn-ea"/>
              </a:rPr>
              <a:t>提供设计计算书</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dirty="0" err="1">
                <a:latin typeface="微软雅黑" panose="020B0503020204020204" pitchFamily="34" charset="-122"/>
                <a:ea typeface="微软雅黑" panose="020B0503020204020204" pitchFamily="34" charset="-122"/>
                <a:cs typeface="微软雅黑" panose="020B0503020204020204" pitchFamily="34" charset="-122"/>
                <a:sym typeface="+mn-ea"/>
              </a:rPr>
              <a:t>构配件制作</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加工</a:t>
            </a:r>
            <a:r>
              <a:rPr lang="en-US" altLang="zh-CN" sz="2400" dirty="0" err="1">
                <a:latin typeface="微软雅黑" panose="020B0503020204020204" pitchFamily="34" charset="-122"/>
                <a:ea typeface="微软雅黑" panose="020B0503020204020204" pitchFamily="34" charset="-122"/>
                <a:cs typeface="微软雅黑" panose="020B0503020204020204" pitchFamily="34" charset="-122"/>
                <a:sym typeface="+mn-ea"/>
              </a:rPr>
              <a:t>及验收要求</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明确</a:t>
            </a:r>
            <a:r>
              <a:rPr lang="en-US" altLang="zh-CN" sz="2400" dirty="0" err="1">
                <a:latin typeface="微软雅黑" panose="020B0503020204020204" pitchFamily="34" charset="-122"/>
                <a:ea typeface="微软雅黑" panose="020B0503020204020204" pitchFamily="34" charset="-122"/>
                <a:cs typeface="微软雅黑" panose="020B0503020204020204" pitchFamily="34" charset="-122"/>
                <a:sym typeface="+mn-ea"/>
              </a:rPr>
              <a:t>结构型式与特点</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绘制</a:t>
            </a:r>
            <a:r>
              <a:rPr lang="en-US" altLang="zh-CN" sz="2400" dirty="0" err="1">
                <a:latin typeface="微软雅黑" panose="020B0503020204020204" pitchFamily="34" charset="-122"/>
                <a:ea typeface="微软雅黑" panose="020B0503020204020204" pitchFamily="34" charset="-122"/>
                <a:cs typeface="微软雅黑" panose="020B0503020204020204" pitchFamily="34" charset="-122"/>
                <a:sym typeface="+mn-ea"/>
              </a:rPr>
              <a:t>重要节点详图、安装位置、使用要求和安全技术措施等详细说明</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eaLnBrk="1" latinLnBrk="0" hangingPunct="1">
              <a:lnSpc>
                <a:spcPct val="150000"/>
              </a:lnSpc>
            </a:pP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7 </a:t>
            </a:r>
            <a:r>
              <a:rPr lang="en-US" altLang="zh-CN" sz="2400" b="1" dirty="0" err="1">
                <a:latin typeface="微软雅黑" panose="020B0503020204020204" pitchFamily="34" charset="-122"/>
                <a:ea typeface="微软雅黑" panose="020B0503020204020204" pitchFamily="34" charset="-122"/>
                <a:cs typeface="微软雅黑" panose="020B0503020204020204" pitchFamily="34" charset="-122"/>
                <a:sym typeface="+mn-ea"/>
              </a:rPr>
              <a:t>施工作业计划</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略；</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8 施工安全技术措施</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略；</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9 安拆、施工安全注意事项</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略</a:t>
            </a:r>
            <a:endPar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eaLnBrk="1" latinLnBrk="0" hangingPunct="1">
              <a:lnSpc>
                <a:spcPct val="150000"/>
              </a:lnSpc>
            </a:pP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10 </a:t>
            </a:r>
            <a:r>
              <a:rPr lang="en-US" altLang="zh-CN" sz="2400" b="1" dirty="0" err="1">
                <a:latin typeface="微软雅黑" panose="020B0503020204020204" pitchFamily="34" charset="-122"/>
                <a:ea typeface="微软雅黑" panose="020B0503020204020204" pitchFamily="34" charset="-122"/>
                <a:cs typeface="微软雅黑" panose="020B0503020204020204" pitchFamily="34" charset="-122"/>
                <a:sym typeface="+mn-ea"/>
              </a:rPr>
              <a:t>应急措施与救援预案</a:t>
            </a:r>
            <a:r>
              <a:rPr lang="en-US" altLang="zh-CN" sz="2400" dirty="0" err="1">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略</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与安装、移位和拆卸相关的其他说明与规定</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略</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eaLnBrk="1" latinLnBrk="0" hangingPunct="1">
              <a:lnSpc>
                <a:spcPct val="150000"/>
              </a:lnSpc>
            </a:pP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计算书和相关附图</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要点：当前安装工况下标配吊篮的悬挂装置抗倾覆系数、钢丝绳安全系数校核，特殊安装形式悬挂机构设计计算书。特殊安装形式杆件增高、附墙拉结、后拉钢丝绳锚固固定等施工详图。</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eaLnBrk="1" latinLnBrk="0" hangingPunct="1">
              <a:lnSpc>
                <a:spcPct val="150000"/>
              </a:lnSpc>
            </a:pP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65430" y="1421765"/>
            <a:ext cx="11714480" cy="6739255"/>
          </a:xfrm>
          <a:prstGeom prst="rect">
            <a:avLst/>
          </a:prstGeom>
          <a:noFill/>
        </p:spPr>
        <p:txBody>
          <a:bodyPr wrap="square" rtlCol="0" anchor="t">
            <a:spAutoFit/>
          </a:bodyPr>
          <a:p>
            <a:pPr marL="0" lvl="0" indent="0" eaLnBrk="1" latinLnBrk="0" hangingPunct="1">
              <a:lnSpc>
                <a:spcPct val="100000"/>
              </a:lnSpc>
              <a:buNone/>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安全技术交底</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进行二个层级的安全技术交底</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交底。</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indent="0" eaLnBrk="1" latinLnBrk="0" hangingPunct="1">
              <a:lnSpc>
                <a:spcPct val="100000"/>
              </a:lnSpc>
              <a:buNone/>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2 安装</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、移位、</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拆</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除</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作业是</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一项</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团队工作 —</a:t>
            </a:r>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选好带班工长，安装工持</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特种作业证书。</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eaLnBrk="1" latinLnBrk="0" hangingPunct="1">
              <a:lnSpc>
                <a:spcPct val="100000"/>
              </a:lnSpc>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3 </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按照专项施工方案和相关标准规定</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 — </a:t>
            </a:r>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不</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得</a:t>
            </a:r>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擅自变更安装方式、降低安装标准。</a:t>
            </a:r>
            <a:endPar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eaLnBrk="1" latinLnBrk="0" hangingPunct="1">
              <a:lnSpc>
                <a:spcPct val="100000"/>
              </a:lnSpc>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4 </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 检查确认</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 — </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吊篮安装、移位与拆除前，</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确认吊篮整机构部件完好、齐全及配套。</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eaLnBrk="1" latinLnBrk="0" hangingPunct="1">
              <a:lnSpc>
                <a:spcPct val="100000"/>
              </a:lnSpc>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5 </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销轴、螺栓不得随意代用</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吊篮安装用销轴、螺栓等紧固件规格及强度等级应符合产品使用说明书的规定。</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eaLnBrk="1" latinLnBrk="0" hangingPunct="1">
              <a:lnSpc>
                <a:spcPct val="100000"/>
              </a:lnSpc>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6 </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设置安全警戒</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 — </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地面及出入口安全防护，</a:t>
            </a:r>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天井等通道内施工应无障碍物，并有监护人。</a:t>
            </a:r>
            <a:endPar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gn="l" eaLnBrk="1" latinLnBrk="0" hangingPunct="1">
              <a:lnSpc>
                <a:spcPct val="100000"/>
              </a:lnSpc>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7 </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安装质量管控</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对吊篮安装垂直度、平整度、侧向稳定、钢丝绳收紧度等连接实施精度控制。</a:t>
            </a:r>
            <a:endPar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gn="l" eaLnBrk="1" latinLnBrk="0" hangingPunct="1">
              <a:lnSpc>
                <a:spcPct val="100000"/>
              </a:lnSpc>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8 </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防坠落措施</a:t>
            </a:r>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搭设操作平台、做好临边防护，安装作业人员应正确佩戴和使用安全防护用品。</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gn="l" eaLnBrk="1" latinLnBrk="0" hangingPunct="1">
              <a:lnSpc>
                <a:spcPct val="100000"/>
              </a:lnSpc>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9 </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恶劣天气管理</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当遇有5级及以上大风等恶劣天气</a:t>
            </a:r>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，不得进行吊篮安装、移位和拆除作业。</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gn="l" eaLnBrk="1" latinLnBrk="0" hangingPunct="1">
              <a:lnSpc>
                <a:spcPct val="100000"/>
              </a:lnSpc>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10 </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当安装、移位、拆除作业不能连续进行时</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对未安装或拆除完成的部件固定牢固并确保处于安全状态，检查无安全隐患后，作业人员方可离开现场。</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gn="l" eaLnBrk="1" latinLnBrk="0" hangingPunct="1">
              <a:lnSpc>
                <a:spcPct val="100000"/>
              </a:lnSpc>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11 </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移位</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 — </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应由安装单位负责进行，移位结束后由施工总承包单位组织验收。</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gn="l" eaLnBrk="1" latinLnBrk="0" hangingPunct="1">
              <a:lnSpc>
                <a:spcPct val="100000"/>
              </a:lnSpc>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自检 </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吊篮安装、移位完成后，专业安装单位应进行自检。</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409575" y="917575"/>
            <a:ext cx="6096000" cy="460375"/>
          </a:xfrm>
          <a:prstGeom prst="rect">
            <a:avLst/>
          </a:prstGeom>
          <a:noFill/>
        </p:spPr>
        <p:txBody>
          <a:bodyPr wrap="square" rtlCol="0" anchor="t">
            <a:spAutoFit/>
          </a:bodyPr>
          <a:p>
            <a:r>
              <a:rPr lang="en-US" altLang="zh-CN"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26</a:t>
            </a:r>
            <a:r>
              <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、吊篮安装移位拆除基本要求</a:t>
            </a:r>
            <a:endParaRPr lang="zh-CN" altLang="en-US" sz="2400"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bwMode="auto">
          <a:xfrm>
            <a:off x="266065" y="989965"/>
            <a:ext cx="3054350" cy="566420"/>
          </a:xfrm>
          <a:prstGeom prst="rect">
            <a:avLst/>
          </a:prstGeom>
          <a:gradFill>
            <a:gsLst>
              <a:gs pos="0">
                <a:srgbClr val="FFF200"/>
              </a:gs>
              <a:gs pos="45000">
                <a:srgbClr val="FF7A00"/>
              </a:gs>
              <a:gs pos="70000">
                <a:srgbClr val="FF0300"/>
              </a:gs>
              <a:gs pos="100000">
                <a:srgbClr val="4D0808"/>
              </a:gs>
            </a:gsLst>
            <a:lin ang="3600000" scaled="0"/>
          </a:gradFill>
          <a:ln w="9525" cap="flat" cmpd="sng" algn="ctr">
            <a:solidFill>
              <a:schemeClr val="tx1"/>
            </a:solidFill>
            <a:prstDash val="solid"/>
            <a:round/>
            <a:headEnd type="none" w="med" len="med"/>
            <a:tailEnd type="none" w="med" len="med"/>
          </a:ln>
          <a:scene3d>
            <a:camera prst="orthographicFront"/>
            <a:lightRig rig="threePt" dir="t"/>
          </a:scene3d>
          <a:sp3d>
            <a:bevelT w="101600" h="101600"/>
          </a:sp3d>
        </p:spPr>
        <p:txBody>
          <a:bodyPr vert="horz" wrap="square" lIns="36000" tIns="45720" rIns="36000" bIns="45720" numCol="1" rtlCol="0" anchor="ctr" anchorCtr="1" compatLnSpc="1"/>
          <a:lstStyle/>
          <a:p>
            <a:r>
              <a:rPr lang="zh-CN" altLang="en-US" sz="2800" dirty="0">
                <a:solidFill>
                  <a:schemeClr val="accent1"/>
                </a:solidFill>
                <a:latin typeface="华文细黑" panose="02010600040101010101" charset="-122"/>
                <a:ea typeface="华文细黑" panose="02010600040101010101" charset="-122"/>
              </a:rPr>
              <a:t>五、安装型式设计</a:t>
            </a:r>
            <a:endParaRPr lang="zh-CN" altLang="en-US" sz="2800" dirty="0">
              <a:solidFill>
                <a:schemeClr val="accent1"/>
              </a:solidFill>
              <a:latin typeface="华文细黑" panose="02010600040101010101" charset="-122"/>
              <a:ea typeface="华文细黑" panose="02010600040101010101" charset="-122"/>
            </a:endParaRPr>
          </a:p>
        </p:txBody>
      </p:sp>
      <p:pic>
        <p:nvPicPr>
          <p:cNvPr id="1073742867" name="图片 1073742866" descr="前搁点"/>
          <p:cNvPicPr>
            <a:picLocks noChangeAspect="1"/>
          </p:cNvPicPr>
          <p:nvPr/>
        </p:nvPicPr>
        <p:blipFill>
          <a:blip r:embed="rId1" cstate="print"/>
          <a:srcRect l="29491" t="32986" r="34299" b="18933"/>
          <a:stretch>
            <a:fillRect/>
          </a:stretch>
        </p:blipFill>
        <p:spPr>
          <a:xfrm>
            <a:off x="6530340" y="1925955"/>
            <a:ext cx="5549265" cy="3427730"/>
          </a:xfrm>
          <a:prstGeom prst="rect">
            <a:avLst/>
          </a:prstGeom>
          <a:noFill/>
          <a:ln w="9525">
            <a:noFill/>
          </a:ln>
        </p:spPr>
      </p:pic>
      <p:sp>
        <p:nvSpPr>
          <p:cNvPr id="13" name="矩形 12"/>
          <p:cNvSpPr/>
          <p:nvPr/>
        </p:nvSpPr>
        <p:spPr bwMode="auto">
          <a:xfrm>
            <a:off x="266065" y="1754505"/>
            <a:ext cx="3902710" cy="550545"/>
          </a:xfrm>
          <a:prstGeom prst="rect">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3600000" scaled="0"/>
          </a:gradFill>
          <a:ln w="9525" cap="flat" cmpd="sng" algn="ctr">
            <a:solidFill>
              <a:schemeClr val="tx1"/>
            </a:solidFill>
            <a:prstDash val="solid"/>
            <a:round/>
            <a:headEnd type="none" w="med" len="med"/>
            <a:tailEnd type="none" w="med" len="med"/>
          </a:ln>
          <a:scene3d>
            <a:camera prst="orthographicFront"/>
            <a:lightRig rig="threePt" dir="t"/>
          </a:scene3d>
          <a:sp3d>
            <a:bevelT/>
          </a:sp3d>
        </p:spPr>
        <p:txBody>
          <a:bodyPr vert="horz" wrap="square" lIns="36000" tIns="45720" rIns="36000" bIns="45720" numCol="1" rtlCol="0" anchor="ctr" anchorCtr="0" compatLnSpc="1"/>
          <a:lstStyle/>
          <a:p>
            <a:r>
              <a:rPr lang="zh-CN" altLang="en-US" sz="2000" b="1" dirty="0">
                <a:solidFill>
                  <a:schemeClr val="accent1"/>
                </a:solidFill>
                <a:latin typeface="微软雅黑" panose="020B0503020204020204" pitchFamily="34" charset="-122"/>
                <a:ea typeface="微软雅黑" panose="020B0503020204020204" pitchFamily="34" charset="-122"/>
                <a:sym typeface="+mn-ea"/>
              </a:rPr>
              <a:t>（</a:t>
            </a:r>
            <a:r>
              <a:rPr lang="en-US" altLang="zh-CN" sz="2000" b="1" dirty="0">
                <a:solidFill>
                  <a:schemeClr val="accent1"/>
                </a:solidFill>
                <a:latin typeface="微软雅黑" panose="020B0503020204020204" pitchFamily="34" charset="-122"/>
                <a:ea typeface="微软雅黑" panose="020B0503020204020204" pitchFamily="34" charset="-122"/>
                <a:sym typeface="+mn-ea"/>
              </a:rPr>
              <a:t>1 </a:t>
            </a:r>
            <a:r>
              <a:rPr lang="zh-CN" altLang="en-US" sz="2000" b="1" dirty="0">
                <a:solidFill>
                  <a:schemeClr val="accent1"/>
                </a:solidFill>
                <a:latin typeface="微软雅黑" panose="020B0503020204020204" pitchFamily="34" charset="-122"/>
                <a:ea typeface="微软雅黑" panose="020B0503020204020204" pitchFamily="34" charset="-122"/>
                <a:sym typeface="+mn-ea"/>
              </a:rPr>
              <a:t>）</a:t>
            </a:r>
            <a:r>
              <a:rPr lang="en-US" altLang="zh-CN" sz="2000" b="1" dirty="0">
                <a:solidFill>
                  <a:schemeClr val="accent1"/>
                </a:solidFill>
                <a:latin typeface="微软雅黑" panose="020B0503020204020204" pitchFamily="34" charset="-122"/>
                <a:ea typeface="微软雅黑" panose="020B0503020204020204" pitchFamily="34" charset="-122"/>
                <a:sym typeface="+mn-ea"/>
              </a:rPr>
              <a:t> </a:t>
            </a:r>
            <a:r>
              <a:rPr lang="zh-CN" altLang="en-US" sz="2000" b="1" dirty="0">
                <a:solidFill>
                  <a:schemeClr val="accent1"/>
                </a:solidFill>
                <a:latin typeface="微软雅黑" panose="020B0503020204020204" pitchFamily="34" charset="-122"/>
                <a:ea typeface="微软雅黑" panose="020B0503020204020204" pitchFamily="34" charset="-122"/>
              </a:rPr>
              <a:t>悬挂装置前搁置结构梁上</a:t>
            </a:r>
            <a:endParaRPr lang="en-US" altLang="zh-CN" sz="2000" b="1" dirty="0">
              <a:solidFill>
                <a:schemeClr val="accent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337185" y="2315210"/>
            <a:ext cx="11439525" cy="2609215"/>
          </a:xfrm>
          <a:prstGeom prst="rect">
            <a:avLst/>
          </a:prstGeom>
          <a:noFill/>
        </p:spPr>
        <p:txBody>
          <a:bodyPr wrap="square" rtlCol="0" anchor="t">
            <a:spAutoFit/>
          </a:bodyPr>
          <a:lstStyle/>
          <a:p>
            <a:pPr marL="0" marR="0" lvl="0" indent="0" algn="l" defTabSz="914400" rtl="0" eaLnBrk="1" fontAlgn="base" latinLnBrk="0" hangingPunct="1">
              <a:lnSpc>
                <a:spcPct val="130000"/>
              </a:lnSpc>
              <a:spcBef>
                <a:spcPct val="0"/>
              </a:spcBef>
              <a:spcAft>
                <a:spcPct val="0"/>
              </a:spcAft>
              <a:buClrTx/>
              <a:buSzTx/>
              <a:buFontTx/>
              <a:buNone/>
            </a:pPr>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1）搁置点处结构构件承载能力应满足要求；</a:t>
            </a:r>
            <a:endPar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30000"/>
              </a:lnSpc>
              <a:spcBef>
                <a:spcPct val="0"/>
              </a:spcBef>
              <a:spcAft>
                <a:spcPct val="0"/>
              </a:spcAft>
              <a:buClrTx/>
              <a:buSzTx/>
              <a:buFontTx/>
              <a:buNone/>
            </a:pPr>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2）搁置点应固定且有悬挂装置侧向稳定措施；</a:t>
            </a:r>
            <a:endPar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0" fontAlgn="base" latinLnBrk="0" hangingPunct="0">
              <a:lnSpc>
                <a:spcPct val="130000"/>
              </a:lnSpc>
              <a:spcBef>
                <a:spcPct val="0"/>
              </a:spcBef>
              <a:spcAft>
                <a:spcPct val="0"/>
              </a:spcAft>
              <a:buClrTx/>
              <a:buSzTx/>
              <a:buFontTx/>
              <a:buNone/>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）搁置点不应与加强钢丝绳立杆错位设置。</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0" fontAlgn="base" latinLnBrk="0" hangingPunct="0">
              <a:lnSpc>
                <a:spcPct val="130000"/>
              </a:lnSpc>
              <a:spcBef>
                <a:spcPct val="0"/>
              </a:spcBef>
              <a:spcAft>
                <a:spcPct val="0"/>
              </a:spcAft>
              <a:buClrTx/>
              <a:buSzTx/>
              <a:buFontTx/>
              <a:buNone/>
            </a:pPr>
            <a:r>
              <a:rPr lang="en-US" altLang="zh-CN" dirty="0">
                <a:latin typeface="+mn-ea"/>
                <a:ea typeface="+mn-ea"/>
                <a:cs typeface="宋体" panose="02010600030101010101" pitchFamily="2" charset="-122"/>
                <a:sym typeface="+mn-ea"/>
              </a:rPr>
              <a:t>4</a:t>
            </a:r>
            <a:r>
              <a:rPr lang="zh-CN" altLang="en-US" dirty="0">
                <a:latin typeface="+mn-ea"/>
                <a:ea typeface="+mn-ea"/>
                <a:cs typeface="宋体" panose="02010600030101010101" pitchFamily="2" charset="-122"/>
                <a:sym typeface="+mn-ea"/>
              </a:rPr>
              <a:t>）前支架采用支托形式固定时，悬高不应大于</a:t>
            </a:r>
            <a:r>
              <a:rPr lang="en-US" altLang="zh-CN" dirty="0">
                <a:latin typeface="+mn-ea"/>
                <a:ea typeface="+mn-ea"/>
                <a:cs typeface="宋体" panose="02010600030101010101" pitchFamily="2" charset="-122"/>
                <a:sym typeface="+mn-ea"/>
              </a:rPr>
              <a:t>400mm</a:t>
            </a:r>
            <a:r>
              <a:rPr lang="zh-CN" altLang="en-US" dirty="0">
                <a:latin typeface="+mn-ea"/>
                <a:ea typeface="+mn-ea"/>
                <a:cs typeface="宋体" panose="02010600030101010101" pitchFamily="2" charset="-122"/>
                <a:sym typeface="+mn-ea"/>
              </a:rPr>
              <a:t>。</a:t>
            </a:r>
            <a:endParaRPr lang="en-US" altLang="zh-CN" dirty="0">
              <a:latin typeface="+mn-ea"/>
              <a:ea typeface="+mn-ea"/>
              <a:cs typeface="宋体" panose="02010600030101010101" pitchFamily="2" charset="-122"/>
              <a:sym typeface="+mn-ea"/>
            </a:endParaRPr>
          </a:p>
          <a:p>
            <a:pPr marL="0" marR="0" lvl="0" indent="0" algn="l" defTabSz="914400" rtl="0" eaLnBrk="0" fontAlgn="base" latinLnBrk="0" hangingPunct="0">
              <a:lnSpc>
                <a:spcPct val="130000"/>
              </a:lnSpc>
              <a:spcBef>
                <a:spcPct val="0"/>
              </a:spcBef>
              <a:spcAft>
                <a:spcPct val="0"/>
              </a:spcAft>
              <a:buClrTx/>
              <a:buSzTx/>
              <a:buFontTx/>
              <a:buNone/>
            </a:pPr>
            <a:endParaRPr lang="en-US" altLang="zh-CN" dirty="0">
              <a:solidFill>
                <a:srgbClr val="21A3D0"/>
              </a:solidFill>
              <a:latin typeface="+mn-ea"/>
              <a:ea typeface="+mn-ea"/>
              <a:cs typeface="宋体" panose="02010600030101010101" pitchFamily="2" charset="-122"/>
              <a:sym typeface="+mn-ea"/>
            </a:endParaRPr>
          </a:p>
          <a:p>
            <a:pPr lvl="0" eaLnBrk="0" hangingPunct="0">
              <a:lnSpc>
                <a:spcPct val="130000"/>
              </a:lnSpc>
            </a:pPr>
            <a:r>
              <a:rPr lang="en-US" altLang="zh-CN" dirty="0">
                <a:latin typeface="+mn-ea"/>
                <a:ea typeface="+mn-ea"/>
                <a:cs typeface="宋体" panose="02010600030101010101" pitchFamily="2" charset="-122"/>
                <a:sym typeface="+mn-ea"/>
              </a:rPr>
              <a:t>5</a:t>
            </a:r>
            <a:r>
              <a:rPr lang="zh-CN" altLang="en-US" dirty="0">
                <a:latin typeface="+mn-ea"/>
                <a:ea typeface="+mn-ea"/>
                <a:cs typeface="宋体" panose="02010600030101010101" pitchFamily="2" charset="-122"/>
                <a:sym typeface="+mn-ea"/>
              </a:rPr>
              <a:t>）悬挂装置加强钢丝绳</a:t>
            </a:r>
            <a:r>
              <a:rPr lang="zh-CN" altLang="en-US" dirty="0">
                <a:latin typeface="+mn-ea"/>
                <a:ea typeface="+mn-ea"/>
                <a:cs typeface="宋体" panose="02010600030101010101" pitchFamily="2" charset="-122"/>
              </a:rPr>
              <a:t>应使用</a:t>
            </a:r>
            <a:r>
              <a:rPr lang="en-US" altLang="zh-CN" dirty="0">
                <a:latin typeface="+mn-ea"/>
                <a:ea typeface="+mn-ea"/>
                <a:cs typeface="宋体" panose="02010600030101010101" pitchFamily="2" charset="-122"/>
              </a:rPr>
              <a:t>00</a:t>
            </a:r>
            <a:r>
              <a:rPr lang="zh-CN" altLang="en-US" dirty="0">
                <a:latin typeface="+mn-ea"/>
                <a:ea typeface="+mn-ea"/>
                <a:cs typeface="宋体" panose="02010600030101010101" pitchFamily="2" charset="-122"/>
              </a:rPr>
              <a:t>型索具螺旋预紧。</a:t>
            </a:r>
            <a:endParaRPr lang="en-US" altLang="zh-CN" dirty="0">
              <a:latin typeface="+mn-ea"/>
              <a:ea typeface="+mn-ea"/>
              <a:cs typeface="宋体" panose="02010600030101010101" pitchFamily="2" charset="-122"/>
            </a:endParaRPr>
          </a:p>
          <a:p>
            <a:pPr lvl="0" eaLnBrk="0" hangingPunct="0">
              <a:lnSpc>
                <a:spcPct val="130000"/>
              </a:lnSpc>
            </a:pPr>
            <a:r>
              <a:rPr lang="zh-CN" altLang="en-US" dirty="0">
                <a:solidFill>
                  <a:srgbClr val="21A3D0"/>
                </a:solidFill>
                <a:latin typeface="+mn-ea"/>
                <a:ea typeface="+mn-ea"/>
                <a:cs typeface="宋体" panose="02010600030101010101" pitchFamily="2" charset="-122"/>
                <a:sym typeface="+mn-ea"/>
              </a:rPr>
              <a:t>（采用几字型的钢板厚度≥</a:t>
            </a:r>
            <a:r>
              <a:rPr lang="en-US" altLang="zh-CN" dirty="0">
                <a:solidFill>
                  <a:srgbClr val="21A3D0"/>
                </a:solidFill>
                <a:latin typeface="+mn-ea"/>
                <a:ea typeface="+mn-ea"/>
                <a:cs typeface="宋体" panose="02010600030101010101" pitchFamily="2" charset="-122"/>
                <a:sym typeface="+mn-ea"/>
              </a:rPr>
              <a:t>6mm</a:t>
            </a:r>
            <a:r>
              <a:rPr lang="zh-CN" altLang="en-US" dirty="0">
                <a:solidFill>
                  <a:srgbClr val="21A3D0"/>
                </a:solidFill>
                <a:latin typeface="+mn-ea"/>
                <a:ea typeface="+mn-ea"/>
                <a:cs typeface="宋体" panose="02010600030101010101" pitchFamily="2" charset="-122"/>
                <a:sym typeface="+mn-ea"/>
              </a:rPr>
              <a:t>。受压型的锚栓直径≥</a:t>
            </a:r>
            <a:r>
              <a:rPr lang="en-US" altLang="zh-CN" dirty="0">
                <a:solidFill>
                  <a:srgbClr val="21A3D0"/>
                </a:solidFill>
                <a:latin typeface="+mn-ea"/>
                <a:ea typeface="+mn-ea"/>
                <a:cs typeface="宋体" panose="02010600030101010101" pitchFamily="2" charset="-122"/>
                <a:sym typeface="+mn-ea"/>
              </a:rPr>
              <a:t>12mm</a:t>
            </a:r>
            <a:r>
              <a:rPr lang="zh-CN" altLang="en-US" dirty="0">
                <a:solidFill>
                  <a:srgbClr val="21A3D0"/>
                </a:solidFill>
                <a:latin typeface="+mn-ea"/>
                <a:ea typeface="+mn-ea"/>
                <a:cs typeface="宋体" panose="02010600030101010101" pitchFamily="2" charset="-122"/>
                <a:sym typeface="+mn-ea"/>
              </a:rPr>
              <a:t> ）</a:t>
            </a:r>
            <a:endParaRPr lang="zh-CN" altLang="en-US" dirty="0">
              <a:latin typeface="+mn-ea"/>
              <a:ea typeface="+mn-ea"/>
              <a:cs typeface="宋体" panose="02010600030101010101" pitchFamily="2" charset="-122"/>
              <a:sym typeface="+mn-ea"/>
            </a:endParaRPr>
          </a:p>
        </p:txBody>
      </p:sp>
      <p:sp>
        <p:nvSpPr>
          <p:cNvPr id="7" name="TextBox 7"/>
          <p:cNvSpPr txBox="1">
            <a:spLocks noChangeArrowheads="1"/>
          </p:cNvSpPr>
          <p:nvPr/>
        </p:nvSpPr>
        <p:spPr bwMode="auto">
          <a:xfrm>
            <a:off x="466006" y="164465"/>
            <a:ext cx="2608039" cy="523220"/>
          </a:xfrm>
          <a:prstGeom prst="rect">
            <a:avLst/>
          </a:prstGeom>
          <a:noFill/>
          <a:ln w="9525">
            <a:noFill/>
            <a:miter lim="800000"/>
          </a:ln>
        </p:spPr>
        <p:txBody>
          <a:bodyPr wrap="square">
            <a:spAutoFit/>
          </a:bodyPr>
          <a:lstStyle/>
          <a:p>
            <a:pPr eaLnBrk="0" hangingPunct="0"/>
            <a:r>
              <a:rPr lang="zh-CN" altLang="en-US" sz="2800" dirty="0">
                <a:solidFill>
                  <a:srgbClr val="272424"/>
                </a:solidFill>
                <a:latin typeface="微软雅黑" panose="020B0503020204020204" pitchFamily="34" charset="-122"/>
                <a:ea typeface="微软雅黑" panose="020B0503020204020204" pitchFamily="34" charset="-122"/>
              </a:rPr>
              <a:t>《吊篮规程》</a:t>
            </a:r>
            <a:r>
              <a:rPr lang="en-US" altLang="zh-CN" sz="2800" dirty="0">
                <a:solidFill>
                  <a:srgbClr val="272424"/>
                </a:solidFill>
                <a:latin typeface="微软雅黑" panose="020B0503020204020204" pitchFamily="34" charset="-122"/>
                <a:ea typeface="微软雅黑" panose="020B0503020204020204" pitchFamily="34" charset="-122"/>
              </a:rPr>
              <a:t> </a:t>
            </a:r>
            <a:endParaRPr lang="zh-CN" altLang="en-US" sz="2800" dirty="0">
              <a:solidFill>
                <a:srgbClr val="FF0000"/>
              </a:solidFill>
              <a:latin typeface="微软雅黑" panose="020B0503020204020204" pitchFamily="34" charset="-122"/>
            </a:endParaRPr>
          </a:p>
        </p:txBody>
      </p:sp>
      <p:pic>
        <p:nvPicPr>
          <p:cNvPr id="3" name="图片 658"/>
          <p:cNvPicPr>
            <a:picLocks noChangeAspect="1"/>
          </p:cNvPicPr>
          <p:nvPr/>
        </p:nvPicPr>
        <p:blipFill>
          <a:blip r:embed="rId2" cstate="print"/>
          <a:stretch>
            <a:fillRect/>
          </a:stretch>
        </p:blipFill>
        <p:spPr>
          <a:xfrm>
            <a:off x="466090" y="5526405"/>
            <a:ext cx="6692265" cy="3093720"/>
          </a:xfrm>
          <a:prstGeom prst="rect">
            <a:avLst/>
          </a:prstGeom>
          <a:noFill/>
          <a:ln w="9525">
            <a:noFill/>
          </a:ln>
        </p:spPr>
      </p:pic>
      <p:sp>
        <p:nvSpPr>
          <p:cNvPr id="4" name="文本框 3"/>
          <p:cNvSpPr txBox="1"/>
          <p:nvPr/>
        </p:nvSpPr>
        <p:spPr>
          <a:xfrm>
            <a:off x="1489710" y="4985385"/>
            <a:ext cx="3840480" cy="368300"/>
          </a:xfrm>
          <a:prstGeom prst="rect">
            <a:avLst/>
          </a:prstGeom>
          <a:noFill/>
        </p:spPr>
        <p:txBody>
          <a:bodyPr wrap="none" rtlCol="0" anchor="t">
            <a:spAutoFit/>
          </a:bodyPr>
          <a:lstStyle/>
          <a:p>
            <a:r>
              <a:rPr lang="zh-CN" altLang="en-US" dirty="0">
                <a:latin typeface="+mn-ea"/>
                <a:ea typeface="+mn-ea"/>
                <a:cs typeface="宋体" panose="02010600030101010101" pitchFamily="2" charset="-122"/>
                <a:sym typeface="+mn-ea"/>
              </a:rPr>
              <a:t>前支架采用支托形式（异型支座）：</a:t>
            </a:r>
            <a:endParaRPr lang="zh-CN" altLang="en-US"/>
          </a:p>
        </p:txBody>
      </p:sp>
      <p:sp>
        <p:nvSpPr>
          <p:cNvPr id="11" name="圆角矩形标注 10"/>
          <p:cNvSpPr/>
          <p:nvPr>
            <p:custDataLst>
              <p:tags r:id="rId3"/>
            </p:custDataLst>
          </p:nvPr>
        </p:nvSpPr>
        <p:spPr bwMode="auto">
          <a:xfrm>
            <a:off x="5937833" y="1710055"/>
            <a:ext cx="1656183" cy="396240"/>
          </a:xfrm>
          <a:prstGeom prst="wedgeRoundRectCallout">
            <a:avLst>
              <a:gd name="adj1" fmla="val 72669"/>
              <a:gd name="adj2" fmla="val 163943"/>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zh-CN" altLang="en-US" sz="16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加强钢丝绳立杆</a:t>
            </a:r>
            <a:endParaRPr kumimoji="0" lang="zh-CN" altLang="en-US" sz="16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圆角矩形标注 11"/>
          <p:cNvSpPr/>
          <p:nvPr>
            <p:custDataLst>
              <p:tags r:id="rId4"/>
            </p:custDataLst>
          </p:nvPr>
        </p:nvSpPr>
        <p:spPr bwMode="auto">
          <a:xfrm>
            <a:off x="8258621" y="1358265"/>
            <a:ext cx="2520280" cy="396240"/>
          </a:xfrm>
          <a:prstGeom prst="wedgeRoundRectCallout">
            <a:avLst>
              <a:gd name="adj1" fmla="val 36377"/>
              <a:gd name="adj2" fmla="val 560097"/>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zh-CN" altLang="en-US" sz="16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砼梁的宽度应大于</a:t>
            </a:r>
            <a:r>
              <a:rPr lang="en-US" altLang="zh-CN" sz="16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200mm</a:t>
            </a:r>
            <a:endParaRPr kumimoji="0" lang="zh-CN" altLang="en-US" sz="16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769620" y="3797935"/>
            <a:ext cx="3950335" cy="368300"/>
          </a:xfrm>
          <a:prstGeom prst="rect">
            <a:avLst/>
          </a:prstGeom>
          <a:noFill/>
        </p:spPr>
        <p:txBody>
          <a:bodyPr wrap="square" rtlCol="0" anchor="t">
            <a:spAutoFit/>
          </a:bodyPr>
          <a:p>
            <a:r>
              <a:rPr lang="zh-CN" altLang="en-US" dirty="0">
                <a:solidFill>
                  <a:srgbClr val="21A3D0"/>
                </a:solidFill>
                <a:latin typeface="+mn-ea"/>
                <a:ea typeface="+mn-ea"/>
                <a:cs typeface="宋体" panose="02010600030101010101" pitchFamily="2" charset="-122"/>
                <a:sym typeface="+mn-ea"/>
              </a:rPr>
              <a:t>（前支托底座建议改成</a:t>
            </a:r>
            <a:r>
              <a:rPr lang="en-US" altLang="zh-CN" dirty="0">
                <a:solidFill>
                  <a:srgbClr val="21A3D0"/>
                </a:solidFill>
                <a:latin typeface="+mn-ea"/>
                <a:ea typeface="+mn-ea"/>
                <a:cs typeface="宋体" panose="02010600030101010101" pitchFamily="2" charset="-122"/>
                <a:sym typeface="+mn-ea"/>
              </a:rPr>
              <a:t>90</a:t>
            </a:r>
            <a:r>
              <a:rPr lang="zh-CN" altLang="en-US" dirty="0">
                <a:solidFill>
                  <a:srgbClr val="21A3D0"/>
                </a:solidFill>
                <a:latin typeface="+mn-ea"/>
                <a:ea typeface="+mn-ea"/>
                <a:cs typeface="宋体" panose="02010600030101010101" pitchFamily="2" charset="-122"/>
                <a:sym typeface="+mn-ea"/>
              </a:rPr>
              <a:t>度直角型）</a:t>
            </a:r>
            <a:endParaRPr lang="zh-CN" altLang="en-US" dirty="0">
              <a:solidFill>
                <a:srgbClr val="21A3D0"/>
              </a:solidFill>
              <a:latin typeface="+mn-ea"/>
              <a:ea typeface="+mn-ea"/>
              <a:cs typeface="宋体" panose="02010600030101010101" pitchFamily="2" charset="-122"/>
              <a:sym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37185" y="1925955"/>
            <a:ext cx="11367135" cy="1857753"/>
          </a:xfrm>
          <a:prstGeom prst="rect">
            <a:avLst/>
          </a:prstGeom>
          <a:noFill/>
          <a:ln w="9525">
            <a:noFill/>
          </a:ln>
        </p:spPr>
        <p:txBody>
          <a:bodyPr wrap="square">
            <a:spAutoFit/>
          </a:bodyPr>
          <a:lstStyle/>
          <a:p>
            <a:pPr marR="0" lvl="0" algn="l" defTabSz="914400" rtl="0" eaLnBrk="1" fontAlgn="base" latinLnBrk="0" hangingPunct="1">
              <a:lnSpc>
                <a:spcPct val="130000"/>
              </a:lnSpc>
              <a:spcBef>
                <a:spcPct val="0"/>
              </a:spcBef>
              <a:spcAft>
                <a:spcPct val="0"/>
              </a:spcAft>
              <a:buClrTx/>
              <a:buSzTx/>
              <a:buFontTx/>
              <a:buNone/>
            </a:pPr>
            <a:r>
              <a:rPr lang="en-US" altLang="zh-CN" sz="1800" dirty="0">
                <a:latin typeface="+mn-ea"/>
                <a:ea typeface="+mn-ea"/>
                <a:sym typeface="+mn-ea"/>
              </a:rPr>
              <a:t>   1</a:t>
            </a:r>
            <a:r>
              <a:rPr lang="zh-CN" altLang="en-US" sz="1800" dirty="0">
                <a:latin typeface="+mn-ea"/>
                <a:ea typeface="+mn-ea"/>
                <a:sym typeface="+mn-ea"/>
              </a:rPr>
              <a:t>）当悬挂装置前梁外伸长度大于</a:t>
            </a:r>
            <a:r>
              <a:rPr lang="en-US" altLang="zh-CN" sz="1800" dirty="0">
                <a:latin typeface="+mn-ea"/>
                <a:ea typeface="+mn-ea"/>
                <a:sym typeface="+mn-ea"/>
              </a:rPr>
              <a:t>1700mm</a:t>
            </a:r>
            <a:r>
              <a:rPr lang="zh-CN" altLang="en-US" sz="1800" dirty="0">
                <a:latin typeface="+mn-ea"/>
                <a:ea typeface="+mn-ea"/>
                <a:sym typeface="+mn-ea"/>
              </a:rPr>
              <a:t>且不大于</a:t>
            </a:r>
            <a:r>
              <a:rPr lang="en-US" altLang="zh-CN" sz="1800" dirty="0">
                <a:latin typeface="+mn-ea"/>
                <a:ea typeface="+mn-ea"/>
                <a:sym typeface="+mn-ea"/>
              </a:rPr>
              <a:t>1900mm</a:t>
            </a:r>
            <a:r>
              <a:rPr lang="zh-CN" altLang="en-US" sz="1800" dirty="0">
                <a:latin typeface="+mn-ea"/>
                <a:ea typeface="+mn-ea"/>
                <a:sym typeface="+mn-ea"/>
              </a:rPr>
              <a:t>时，应计算确定核定载重量。</a:t>
            </a:r>
            <a:endParaRPr lang="zh-CN" altLang="en-US" sz="1800" dirty="0">
              <a:latin typeface="+mn-ea"/>
              <a:ea typeface="+mn-ea"/>
            </a:endParaRPr>
          </a:p>
          <a:p>
            <a:pPr lvl="0" eaLnBrk="0" hangingPunct="0">
              <a:lnSpc>
                <a:spcPct val="130000"/>
              </a:lnSpc>
            </a:pPr>
            <a:r>
              <a:rPr lang="zh-CN" altLang="en-US" sz="1800" dirty="0">
                <a:latin typeface="+mn-ea"/>
                <a:ea typeface="+mn-ea"/>
                <a:sym typeface="+mn-ea"/>
              </a:rPr>
              <a:t>  </a:t>
            </a:r>
            <a:r>
              <a:rPr lang="en-US" altLang="zh-CN" sz="1800" dirty="0">
                <a:latin typeface="+mn-ea"/>
                <a:ea typeface="+mn-ea"/>
                <a:sym typeface="+mn-ea"/>
              </a:rPr>
              <a:t>2</a:t>
            </a:r>
            <a:r>
              <a:rPr lang="zh-CN" altLang="en-US" sz="1800" dirty="0">
                <a:latin typeface="+mn-ea"/>
                <a:ea typeface="+mn-ea"/>
                <a:sym typeface="+mn-ea"/>
              </a:rPr>
              <a:t>）当悬挂装置前梁外伸长度大于</a:t>
            </a:r>
            <a:r>
              <a:rPr lang="en-US" altLang="zh-CN" sz="1800" dirty="0">
                <a:latin typeface="+mn-ea"/>
                <a:ea typeface="+mn-ea"/>
                <a:sym typeface="+mn-ea"/>
              </a:rPr>
              <a:t>1900mm</a:t>
            </a:r>
            <a:r>
              <a:rPr lang="zh-CN" altLang="en-US" sz="1800" dirty="0">
                <a:latin typeface="+mn-ea"/>
                <a:ea typeface="+mn-ea"/>
                <a:sym typeface="+mn-ea"/>
              </a:rPr>
              <a:t>时，宜加大前梁材料规格，增加前梁加强钢丝绳数量，并按本规程</a:t>
            </a:r>
            <a:r>
              <a:rPr lang="en-US" altLang="zh-CN" sz="1800" dirty="0">
                <a:latin typeface="+mn-ea"/>
                <a:ea typeface="+mn-ea"/>
                <a:sym typeface="+mn-ea"/>
              </a:rPr>
              <a:t>6.0.4</a:t>
            </a:r>
            <a:r>
              <a:rPr lang="zh-CN" altLang="en-US" sz="1800" dirty="0">
                <a:latin typeface="+mn-ea"/>
                <a:ea typeface="+mn-ea"/>
                <a:sym typeface="+mn-ea"/>
              </a:rPr>
              <a:t>条计算确定核定载重量；前梁加强钢丝绳应受力均匀。外伸长度不应大于</a:t>
            </a:r>
            <a:r>
              <a:rPr lang="en-US" altLang="zh-CN" sz="1800" dirty="0">
                <a:latin typeface="+mn-ea"/>
                <a:ea typeface="+mn-ea"/>
                <a:sym typeface="+mn-ea"/>
              </a:rPr>
              <a:t>2800mm</a:t>
            </a:r>
            <a:r>
              <a:rPr lang="zh-CN" altLang="en-US" dirty="0">
                <a:latin typeface="+mn-ea"/>
                <a:ea typeface="+mn-ea"/>
                <a:sym typeface="+mn-ea"/>
              </a:rPr>
              <a:t>。</a:t>
            </a:r>
            <a:r>
              <a:rPr lang="zh-CN" altLang="en-US" dirty="0">
                <a:solidFill>
                  <a:srgbClr val="21A3D0"/>
                </a:solidFill>
                <a:latin typeface="+mn-ea"/>
                <a:ea typeface="+mn-ea"/>
                <a:sym typeface="+mn-ea"/>
              </a:rPr>
              <a:t>（如果悬挂点与外侧加强钢丝绳固定点向内侧错开至少</a:t>
            </a:r>
            <a:r>
              <a:rPr lang="en-US" altLang="zh-CN" dirty="0">
                <a:solidFill>
                  <a:srgbClr val="21A3D0"/>
                </a:solidFill>
                <a:latin typeface="+mn-ea"/>
                <a:ea typeface="+mn-ea"/>
                <a:sym typeface="+mn-ea"/>
              </a:rPr>
              <a:t>50</a:t>
            </a:r>
            <a:r>
              <a:rPr lang="en-US" altLang="zh-CN" sz="1800" dirty="0">
                <a:solidFill>
                  <a:srgbClr val="21A3D0"/>
                </a:solidFill>
                <a:latin typeface="+mn-ea"/>
                <a:ea typeface="+mn-ea"/>
                <a:sym typeface="+mn-ea"/>
              </a:rPr>
              <a:t>mm</a:t>
            </a:r>
            <a:r>
              <a:rPr lang="zh-CN" altLang="en-US" sz="1800" dirty="0">
                <a:solidFill>
                  <a:srgbClr val="21A3D0"/>
                </a:solidFill>
                <a:latin typeface="+mn-ea"/>
                <a:ea typeface="+mn-ea"/>
                <a:sym typeface="+mn-ea"/>
              </a:rPr>
              <a:t>左右，受载后，外伸梁会出现向下的弯曲变形使内加强负我丝绳受载而起到增设效果。</a:t>
            </a:r>
            <a:r>
              <a:rPr lang="zh-CN" altLang="en-US" dirty="0">
                <a:solidFill>
                  <a:srgbClr val="21A3D0"/>
                </a:solidFill>
                <a:latin typeface="+mn-ea"/>
                <a:ea typeface="+mn-ea"/>
                <a:sym typeface="+mn-ea"/>
              </a:rPr>
              <a:t>）</a:t>
            </a:r>
            <a:endParaRPr lang="zh-CN" altLang="en-US" sz="1600" dirty="0">
              <a:solidFill>
                <a:srgbClr val="21A3D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矩形 12"/>
          <p:cNvSpPr/>
          <p:nvPr/>
        </p:nvSpPr>
        <p:spPr bwMode="auto">
          <a:xfrm>
            <a:off x="266065" y="1133475"/>
            <a:ext cx="3139440" cy="451485"/>
          </a:xfrm>
          <a:prstGeom prst="rect">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3600000" scaled="0"/>
          </a:gradFill>
          <a:ln w="9525" cap="flat" cmpd="sng" algn="ctr">
            <a:solidFill>
              <a:schemeClr val="tx1"/>
            </a:solidFill>
            <a:prstDash val="solid"/>
            <a:round/>
            <a:headEnd type="none" w="med" len="med"/>
            <a:tailEnd type="none" w="med" len="med"/>
          </a:ln>
          <a:scene3d>
            <a:camera prst="orthographicFront"/>
            <a:lightRig rig="threePt" dir="t"/>
          </a:scene3d>
          <a:sp3d>
            <a:bevelT/>
          </a:sp3d>
        </p:spPr>
        <p:txBody>
          <a:bodyPr vert="horz" wrap="square" lIns="36000" tIns="45720" rIns="36000" bIns="45720" numCol="1" rtlCol="0" anchor="ctr" anchorCtr="0" compatLnSpc="1"/>
          <a:lstStyle/>
          <a:p>
            <a:r>
              <a:rPr lang="zh-CN" altLang="en-US" sz="2000" b="1" dirty="0">
                <a:solidFill>
                  <a:schemeClr val="accent1"/>
                </a:solidFill>
                <a:latin typeface="微软雅黑" panose="020B0503020204020204" pitchFamily="34" charset="-122"/>
                <a:ea typeface="微软雅黑" panose="020B0503020204020204" pitchFamily="34" charset="-122"/>
                <a:sym typeface="+mn-ea"/>
              </a:rPr>
              <a:t>（</a:t>
            </a:r>
            <a:r>
              <a:rPr lang="en-US" altLang="zh-CN" sz="2000" b="1" dirty="0">
                <a:solidFill>
                  <a:schemeClr val="accent1"/>
                </a:solidFill>
                <a:latin typeface="微软雅黑" panose="020B0503020204020204" pitchFamily="34" charset="-122"/>
                <a:ea typeface="微软雅黑" panose="020B0503020204020204" pitchFamily="34" charset="-122"/>
                <a:sym typeface="+mn-ea"/>
              </a:rPr>
              <a:t>2 </a:t>
            </a:r>
            <a:r>
              <a:rPr lang="zh-CN" altLang="en-US" sz="2000" b="1" dirty="0">
                <a:solidFill>
                  <a:schemeClr val="accent1"/>
                </a:solidFill>
                <a:latin typeface="微软雅黑" panose="020B0503020204020204" pitchFamily="34" charset="-122"/>
                <a:ea typeface="微软雅黑" panose="020B0503020204020204" pitchFamily="34" charset="-122"/>
                <a:sym typeface="+mn-ea"/>
              </a:rPr>
              <a:t>）</a:t>
            </a:r>
            <a:r>
              <a:rPr lang="en-US" altLang="zh-CN" sz="2000" b="1" dirty="0">
                <a:solidFill>
                  <a:schemeClr val="accent1"/>
                </a:solidFill>
                <a:latin typeface="微软雅黑" panose="020B0503020204020204" pitchFamily="34" charset="-122"/>
                <a:ea typeface="微软雅黑" panose="020B0503020204020204" pitchFamily="34" charset="-122"/>
                <a:sym typeface="+mn-ea"/>
              </a:rPr>
              <a:t> </a:t>
            </a:r>
            <a:r>
              <a:rPr lang="zh-CN" altLang="en-US" sz="2000" b="1" dirty="0">
                <a:solidFill>
                  <a:schemeClr val="accent1"/>
                </a:solidFill>
                <a:latin typeface="微软雅黑" panose="020B0503020204020204" pitchFamily="34" charset="-122"/>
                <a:ea typeface="微软雅黑" panose="020B0503020204020204" pitchFamily="34" charset="-122"/>
              </a:rPr>
              <a:t>悬挂装置</a:t>
            </a:r>
            <a:r>
              <a:rPr lang="zh-CN" sz="20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前梁加长</a:t>
            </a:r>
            <a:endParaRPr lang="zh-CN" altLang="zh-CN" sz="2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p:cNvPicPr>
            <a:picLocks noChangeAspect="1"/>
          </p:cNvPicPr>
          <p:nvPr/>
        </p:nvPicPr>
        <p:blipFill>
          <a:blip r:embed="rId1" cstate="print"/>
          <a:stretch>
            <a:fillRect/>
          </a:stretch>
        </p:blipFill>
        <p:spPr>
          <a:xfrm>
            <a:off x="377517" y="4775547"/>
            <a:ext cx="5393055" cy="3795395"/>
          </a:xfrm>
          <a:prstGeom prst="rect">
            <a:avLst/>
          </a:prstGeom>
        </p:spPr>
      </p:pic>
      <p:pic>
        <p:nvPicPr>
          <p:cNvPr id="6" name="图片 5"/>
          <p:cNvPicPr>
            <a:picLocks noChangeAspect="1"/>
          </p:cNvPicPr>
          <p:nvPr/>
        </p:nvPicPr>
        <p:blipFill>
          <a:blip r:embed="rId2" cstate="print"/>
          <a:stretch>
            <a:fillRect/>
          </a:stretch>
        </p:blipFill>
        <p:spPr>
          <a:xfrm>
            <a:off x="6242050" y="4725770"/>
            <a:ext cx="5715000" cy="3824605"/>
          </a:xfrm>
          <a:prstGeom prst="rect">
            <a:avLst/>
          </a:prstGeom>
        </p:spPr>
      </p:pic>
      <p:sp>
        <p:nvSpPr>
          <p:cNvPr id="8" name="TextBox 7"/>
          <p:cNvSpPr txBox="1">
            <a:spLocks noChangeArrowheads="1"/>
          </p:cNvSpPr>
          <p:nvPr/>
        </p:nvSpPr>
        <p:spPr bwMode="auto">
          <a:xfrm>
            <a:off x="466006" y="164465"/>
            <a:ext cx="2608039" cy="523220"/>
          </a:xfrm>
          <a:prstGeom prst="rect">
            <a:avLst/>
          </a:prstGeom>
          <a:noFill/>
          <a:ln w="9525">
            <a:noFill/>
            <a:miter lim="800000"/>
          </a:ln>
        </p:spPr>
        <p:txBody>
          <a:bodyPr wrap="square">
            <a:spAutoFit/>
          </a:bodyPr>
          <a:lstStyle/>
          <a:p>
            <a:pPr eaLnBrk="0" hangingPunct="0"/>
            <a:r>
              <a:rPr lang="zh-CN" altLang="en-US" sz="2800" dirty="0">
                <a:solidFill>
                  <a:srgbClr val="272424"/>
                </a:solidFill>
                <a:latin typeface="微软雅黑" panose="020B0503020204020204" pitchFamily="34" charset="-122"/>
                <a:ea typeface="微软雅黑" panose="020B0503020204020204" pitchFamily="34" charset="-122"/>
              </a:rPr>
              <a:t>《吊篮规程》</a:t>
            </a:r>
            <a:r>
              <a:rPr lang="en-US" altLang="zh-CN" sz="2800" dirty="0">
                <a:solidFill>
                  <a:srgbClr val="272424"/>
                </a:solidFill>
                <a:latin typeface="微软雅黑" panose="020B0503020204020204" pitchFamily="34" charset="-122"/>
                <a:ea typeface="微软雅黑" panose="020B0503020204020204" pitchFamily="34" charset="-122"/>
              </a:rPr>
              <a:t> </a:t>
            </a:r>
            <a:endParaRPr lang="zh-CN" altLang="en-US" sz="2800" dirty="0">
              <a:solidFill>
                <a:srgbClr val="FF0000"/>
              </a:solidFill>
              <a:latin typeface="微软雅黑" panose="020B0503020204020204" pitchFamily="34" charset="-122"/>
            </a:endParaRPr>
          </a:p>
        </p:txBody>
      </p:sp>
      <p:sp>
        <p:nvSpPr>
          <p:cNvPr id="2" name="文本框 1"/>
          <p:cNvSpPr txBox="1"/>
          <p:nvPr/>
        </p:nvSpPr>
        <p:spPr>
          <a:xfrm>
            <a:off x="10995025" y="4518660"/>
            <a:ext cx="411480" cy="368300"/>
          </a:xfrm>
          <a:prstGeom prst="rect">
            <a:avLst/>
          </a:prstGeom>
          <a:noFill/>
        </p:spPr>
        <p:txBody>
          <a:bodyPr wrap="none" rtlCol="0" anchor="t">
            <a:spAutoFit/>
          </a:bodyPr>
          <a:lstStyle/>
          <a:p>
            <a:r>
              <a:rPr lang="zh-CN" altLang="en-US" dirty="0">
                <a:solidFill>
                  <a:srgbClr val="FF0000"/>
                </a:solidFill>
                <a:latin typeface="仿宋" panose="02010609060101010101" charset="-122"/>
                <a:ea typeface="仿宋" panose="02010609060101010101" charset="-122"/>
                <a:sym typeface="+mn-ea"/>
              </a:rPr>
              <a:t>×</a:t>
            </a:r>
            <a:endParaRPr lang="zh-CN" altLang="en-US" dirty="0">
              <a:solidFill>
                <a:srgbClr val="FF0000"/>
              </a:solidFill>
              <a:latin typeface="仿宋" panose="02010609060101010101" charset="-122"/>
              <a:ea typeface="仿宋" panose="02010609060101010101" charset="-122"/>
              <a:sym typeface="+mn-ea"/>
            </a:endParaRPr>
          </a:p>
        </p:txBody>
      </p:sp>
      <p:sp>
        <p:nvSpPr>
          <p:cNvPr id="10" name="圆角矩形标注 9"/>
          <p:cNvSpPr/>
          <p:nvPr>
            <p:custDataLst>
              <p:tags r:id="rId3"/>
            </p:custDataLst>
          </p:nvPr>
        </p:nvSpPr>
        <p:spPr bwMode="auto">
          <a:xfrm>
            <a:off x="1696046" y="4379307"/>
            <a:ext cx="1656184" cy="396240"/>
          </a:xfrm>
          <a:prstGeom prst="wedgeRoundRectCallout">
            <a:avLst>
              <a:gd name="adj1" fmla="val 89188"/>
              <a:gd name="adj2" fmla="val 344713"/>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zh-CN" altLang="en-US" sz="16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加强钢丝绳立杆</a:t>
            </a:r>
            <a:endParaRPr kumimoji="0" lang="zh-CN" altLang="en-US" sz="16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圆角矩形标注 10"/>
          <p:cNvSpPr/>
          <p:nvPr>
            <p:custDataLst>
              <p:tags r:id="rId4"/>
            </p:custDataLst>
          </p:nvPr>
        </p:nvSpPr>
        <p:spPr bwMode="auto">
          <a:xfrm>
            <a:off x="5833071" y="4486683"/>
            <a:ext cx="1289685" cy="396240"/>
          </a:xfrm>
          <a:prstGeom prst="wedgeRoundRectCallout">
            <a:avLst>
              <a:gd name="adj1" fmla="val -124638"/>
              <a:gd name="adj2" fmla="val 325482"/>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zh-CN" altLang="en-US" sz="16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加强钢丝绳</a:t>
            </a:r>
            <a:endParaRPr kumimoji="0" lang="zh-CN" altLang="en-US" sz="16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圆角矩形标注 9"/>
          <p:cNvSpPr/>
          <p:nvPr>
            <p:custDataLst>
              <p:tags r:id="rId5"/>
            </p:custDataLst>
          </p:nvPr>
        </p:nvSpPr>
        <p:spPr bwMode="auto">
          <a:xfrm>
            <a:off x="8618660" y="7020748"/>
            <a:ext cx="1160999" cy="449952"/>
          </a:xfrm>
          <a:prstGeom prst="wedgeRoundRectCallout">
            <a:avLst>
              <a:gd name="adj1" fmla="val 200978"/>
              <a:gd name="adj2" fmla="val -185737"/>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Arial" panose="020B0604020202020204" pitchFamily="34" charset="0"/>
              </a:rPr>
              <a:t>悬挂点</a:t>
            </a:r>
            <a:endParaRPr kumimoji="0" lang="zh-CN" altLang="en-US" sz="16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bwMode="auto">
          <a:xfrm>
            <a:off x="265430" y="989965"/>
            <a:ext cx="2798445" cy="451485"/>
          </a:xfrm>
          <a:prstGeom prst="rect">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3600000" scaled="0"/>
          </a:gradFill>
          <a:ln w="9525" cap="flat" cmpd="sng" algn="ctr">
            <a:solidFill>
              <a:schemeClr val="tx1"/>
            </a:solidFill>
            <a:prstDash val="solid"/>
            <a:round/>
            <a:headEnd type="none" w="med" len="med"/>
            <a:tailEnd type="none" w="med" len="med"/>
          </a:ln>
          <a:scene3d>
            <a:camera prst="orthographicFront"/>
            <a:lightRig rig="threePt" dir="t"/>
          </a:scene3d>
          <a:sp3d>
            <a:bevelT/>
          </a:sp3d>
        </p:spPr>
        <p:txBody>
          <a:bodyPr vert="horz" wrap="square" lIns="36000" tIns="45720" rIns="36000" bIns="45720" numCol="1" rtlCol="0" anchor="ctr" anchorCtr="0" compatLnSpc="1"/>
          <a:lstStyle/>
          <a:p>
            <a:r>
              <a:rPr lang="zh-CN" altLang="en-US" sz="2000" b="1" dirty="0">
                <a:solidFill>
                  <a:schemeClr val="accent1"/>
                </a:solidFill>
                <a:latin typeface="微软雅黑" panose="020B0503020204020204" pitchFamily="34" charset="-122"/>
                <a:ea typeface="微软雅黑" panose="020B0503020204020204" pitchFamily="34" charset="-122"/>
                <a:sym typeface="+mn-ea"/>
              </a:rPr>
              <a:t>（</a:t>
            </a:r>
            <a:r>
              <a:rPr lang="en-US" altLang="zh-CN" sz="2000" b="1" dirty="0">
                <a:solidFill>
                  <a:schemeClr val="accent1"/>
                </a:solidFill>
                <a:latin typeface="微软雅黑" panose="020B0503020204020204" pitchFamily="34" charset="-122"/>
                <a:ea typeface="微软雅黑" panose="020B0503020204020204" pitchFamily="34" charset="-122"/>
                <a:sym typeface="+mn-ea"/>
              </a:rPr>
              <a:t>3</a:t>
            </a:r>
            <a:r>
              <a:rPr lang="zh-CN" altLang="en-US" sz="2000" b="1" dirty="0">
                <a:solidFill>
                  <a:schemeClr val="accent1"/>
                </a:solidFill>
                <a:latin typeface="微软雅黑" panose="020B0503020204020204" pitchFamily="34" charset="-122"/>
                <a:ea typeface="微软雅黑" panose="020B0503020204020204" pitchFamily="34" charset="-122"/>
                <a:sym typeface="+mn-ea"/>
              </a:rPr>
              <a:t>）</a:t>
            </a:r>
            <a:r>
              <a:rPr lang="en-US" altLang="zh-CN" sz="2000" b="1" dirty="0">
                <a:solidFill>
                  <a:schemeClr val="accent1"/>
                </a:solidFill>
                <a:latin typeface="微软雅黑" panose="020B0503020204020204" pitchFamily="34" charset="-122"/>
                <a:ea typeface="微软雅黑" panose="020B0503020204020204" pitchFamily="34" charset="-122"/>
                <a:sym typeface="+mn-ea"/>
              </a:rPr>
              <a:t> </a:t>
            </a:r>
            <a:r>
              <a:rPr lang="zh-CN" altLang="en-US" sz="2000" b="1" dirty="0">
                <a:solidFill>
                  <a:schemeClr val="accent1"/>
                </a:solidFill>
                <a:latin typeface="微软雅黑" panose="020B0503020204020204" pitchFamily="34" charset="-122"/>
                <a:ea typeface="微软雅黑" panose="020B0503020204020204" pitchFamily="34" charset="-122"/>
              </a:rPr>
              <a:t>悬挂装置增高</a:t>
            </a:r>
            <a:endParaRPr lang="zh-CN" altLang="zh-CN" sz="2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p:cNvPicPr>
            <a:picLocks noChangeAspect="1"/>
          </p:cNvPicPr>
          <p:nvPr/>
        </p:nvPicPr>
        <p:blipFill>
          <a:blip r:embed="rId1" cstate="print"/>
          <a:stretch>
            <a:fillRect/>
          </a:stretch>
        </p:blipFill>
        <p:spPr>
          <a:xfrm>
            <a:off x="6495415" y="5511165"/>
            <a:ext cx="5427980" cy="3145155"/>
          </a:xfrm>
          <a:prstGeom prst="rect">
            <a:avLst/>
          </a:prstGeom>
        </p:spPr>
      </p:pic>
      <p:pic>
        <p:nvPicPr>
          <p:cNvPr id="3" name="图片 2"/>
          <p:cNvPicPr>
            <a:picLocks noChangeAspect="1"/>
          </p:cNvPicPr>
          <p:nvPr>
            <p:custDataLst>
              <p:tags r:id="rId2"/>
            </p:custDataLst>
          </p:nvPr>
        </p:nvPicPr>
        <p:blipFill>
          <a:blip r:embed="rId3" cstate="print"/>
          <a:stretch>
            <a:fillRect/>
          </a:stretch>
        </p:blipFill>
        <p:spPr>
          <a:xfrm>
            <a:off x="769620" y="5502910"/>
            <a:ext cx="5064125" cy="3121025"/>
          </a:xfrm>
          <a:prstGeom prst="rect">
            <a:avLst/>
          </a:prstGeom>
        </p:spPr>
      </p:pic>
      <p:sp>
        <p:nvSpPr>
          <p:cNvPr id="2" name="文本框 1"/>
          <p:cNvSpPr txBox="1"/>
          <p:nvPr/>
        </p:nvSpPr>
        <p:spPr>
          <a:xfrm>
            <a:off x="266065" y="1520825"/>
            <a:ext cx="11664964" cy="4198393"/>
          </a:xfrm>
          <a:prstGeom prst="rect">
            <a:avLst/>
          </a:prstGeom>
          <a:noFill/>
        </p:spPr>
        <p:txBody>
          <a:bodyPr wrap="square" rtlCol="0" anchor="t">
            <a:spAutoFit/>
          </a:bodyPr>
          <a:lstStyle/>
          <a:p>
            <a:pPr marL="0" marR="0" lvl="0" indent="268605" algn="l" defTabSz="914400" rtl="0" eaLnBrk="1" fontAlgn="base" latinLnBrk="0" hangingPunct="1">
              <a:lnSpc>
                <a:spcPct val="150000"/>
              </a:lnSpc>
              <a:spcBef>
                <a:spcPct val="0"/>
              </a:spcBef>
              <a:spcAft>
                <a:spcPct val="0"/>
              </a:spcAft>
              <a:buClrTx/>
              <a:buSzTx/>
              <a:buFontTx/>
              <a:buNone/>
            </a:pPr>
            <a:r>
              <a:rPr dirty="0">
                <a:latin typeface="+mn-ea"/>
                <a:ea typeface="+mn-ea"/>
                <a:sym typeface="+mn-ea"/>
              </a:rPr>
              <a:t>1</a:t>
            </a:r>
            <a:r>
              <a:rPr lang="zh-CN" dirty="0">
                <a:latin typeface="+mn-ea"/>
                <a:ea typeface="+mn-ea"/>
                <a:sym typeface="+mn-ea"/>
              </a:rPr>
              <a:t>）</a:t>
            </a:r>
            <a:r>
              <a:rPr dirty="0">
                <a:latin typeface="+mn-ea"/>
                <a:ea typeface="+mn-ea"/>
                <a:sym typeface="+mn-ea"/>
              </a:rPr>
              <a:t>悬挂装置增高后总高度不大于3000mm时，相邻的前立杆和后立杆应设置侧向稳定措施。当采用剪力撑作为侧向稳定措施时，剪刀撑杆规格不小于50×5等边角钢，其夹角宜为40°～60°；</a:t>
            </a:r>
            <a:endParaRPr dirty="0">
              <a:latin typeface="+mn-ea"/>
              <a:ea typeface="+mn-ea"/>
            </a:endParaRPr>
          </a:p>
          <a:p>
            <a:pPr lvl="0" indent="268605">
              <a:lnSpc>
                <a:spcPct val="150000"/>
              </a:lnSpc>
            </a:pPr>
            <a:r>
              <a:rPr dirty="0">
                <a:latin typeface="+mn-ea"/>
                <a:ea typeface="+mn-ea"/>
                <a:sym typeface="+mn-ea"/>
              </a:rPr>
              <a:t>2 </a:t>
            </a:r>
            <a:r>
              <a:rPr lang="zh-CN" dirty="0">
                <a:latin typeface="+mn-ea"/>
                <a:ea typeface="+mn-ea"/>
                <a:sym typeface="+mn-ea"/>
              </a:rPr>
              <a:t>）</a:t>
            </a:r>
            <a:r>
              <a:rPr dirty="0">
                <a:latin typeface="+mn-ea"/>
                <a:ea typeface="+mn-ea"/>
                <a:sym typeface="+mn-ea"/>
              </a:rPr>
              <a:t>悬挂装置增高后总高度大于3000mm</a:t>
            </a:r>
            <a:r>
              <a:rPr lang="zh-CN" altLang="en-US" dirty="0">
                <a:latin typeface="+mn-ea"/>
                <a:ea typeface="+mn-ea"/>
                <a:sym typeface="+mn-ea"/>
              </a:rPr>
              <a:t>小于</a:t>
            </a:r>
            <a:r>
              <a:rPr lang="en-US" altLang="zh-CN" dirty="0">
                <a:latin typeface="+mn-ea"/>
                <a:ea typeface="+mn-ea"/>
                <a:sym typeface="+mn-ea"/>
              </a:rPr>
              <a:t>6000mm</a:t>
            </a:r>
            <a:r>
              <a:rPr lang="zh-CN" altLang="en-US" dirty="0">
                <a:latin typeface="+mn-ea"/>
                <a:ea typeface="+mn-ea"/>
                <a:sym typeface="+mn-ea"/>
              </a:rPr>
              <a:t>时</a:t>
            </a:r>
            <a:r>
              <a:rPr dirty="0">
                <a:latin typeface="+mn-ea"/>
                <a:ea typeface="+mn-ea"/>
                <a:sym typeface="+mn-ea"/>
              </a:rPr>
              <a:t>，</a:t>
            </a:r>
            <a:r>
              <a:rPr dirty="0" err="1">
                <a:latin typeface="+mn-ea"/>
                <a:ea typeface="+mn-ea"/>
                <a:sym typeface="+mn-ea"/>
              </a:rPr>
              <a:t>前立杆应与建筑结构设置拉结措施，相邻后立杆应设置侧向稳定措施</a:t>
            </a:r>
            <a:r>
              <a:rPr dirty="0">
                <a:latin typeface="+mn-ea"/>
                <a:ea typeface="+mn-ea"/>
                <a:sym typeface="+mn-ea"/>
              </a:rPr>
              <a:t>。</a:t>
            </a:r>
            <a:r>
              <a:rPr lang="zh-CN" altLang="en-US" dirty="0">
                <a:latin typeface="+mn-ea"/>
                <a:ea typeface="+mn-ea"/>
                <a:sym typeface="+mn-ea"/>
              </a:rPr>
              <a:t>拉接点的位置和数量按增高工况由计算确定。用于拉接固定的锚栓规格应经计算确定，其直径不应小于</a:t>
            </a:r>
            <a:r>
              <a:rPr lang="en-US" altLang="zh-CN" dirty="0">
                <a:latin typeface="+mn-ea"/>
                <a:ea typeface="+mn-ea"/>
                <a:sym typeface="+mn-ea"/>
              </a:rPr>
              <a:t>12mm</a:t>
            </a:r>
            <a:r>
              <a:rPr lang="zh-CN" altLang="en-US" dirty="0">
                <a:latin typeface="+mn-ea"/>
                <a:ea typeface="+mn-ea"/>
                <a:sym typeface="+mn-ea"/>
              </a:rPr>
              <a:t>，两侧拉接件应采用型钢，且截面积之和不应小于</a:t>
            </a:r>
            <a:r>
              <a:rPr dirty="0" err="1">
                <a:latin typeface="+mn-ea"/>
                <a:ea typeface="+mn-ea"/>
                <a:sym typeface="+mn-ea"/>
              </a:rPr>
              <a:t>悬挂装置</a:t>
            </a:r>
            <a:r>
              <a:rPr lang="zh-CN" altLang="en-US" dirty="0">
                <a:latin typeface="+mn-ea"/>
                <a:ea typeface="+mn-ea"/>
                <a:sym typeface="+mn-ea"/>
              </a:rPr>
              <a:t>立杆截面积；</a:t>
            </a:r>
            <a:endParaRPr dirty="0">
              <a:latin typeface="+mn-ea"/>
              <a:ea typeface="+mn-ea"/>
            </a:endParaRPr>
          </a:p>
          <a:p>
            <a:pPr marL="0" marR="0" lvl="0" indent="268605" algn="l" defTabSz="914400" rtl="0" eaLnBrk="1" fontAlgn="base" latinLnBrk="0" hangingPunct="1">
              <a:lnSpc>
                <a:spcPct val="150000"/>
              </a:lnSpc>
              <a:spcBef>
                <a:spcPct val="0"/>
              </a:spcBef>
              <a:spcAft>
                <a:spcPct val="0"/>
              </a:spcAft>
              <a:buClrTx/>
              <a:buSzTx/>
              <a:buFontTx/>
              <a:buNone/>
            </a:pPr>
            <a:r>
              <a:rPr dirty="0">
                <a:latin typeface="+mn-ea"/>
                <a:ea typeface="+mn-ea"/>
                <a:sym typeface="+mn-ea"/>
              </a:rPr>
              <a:t>3</a:t>
            </a:r>
            <a:r>
              <a:rPr lang="zh-CN" dirty="0">
                <a:latin typeface="+mn-ea"/>
                <a:ea typeface="+mn-ea"/>
                <a:sym typeface="+mn-ea"/>
              </a:rPr>
              <a:t>）</a:t>
            </a:r>
            <a:r>
              <a:rPr dirty="0">
                <a:latin typeface="+mn-ea"/>
                <a:ea typeface="+mn-ea"/>
                <a:sym typeface="+mn-ea"/>
              </a:rPr>
              <a:t> </a:t>
            </a:r>
            <a:r>
              <a:rPr dirty="0" err="1">
                <a:latin typeface="+mn-ea"/>
                <a:ea typeface="+mn-ea"/>
                <a:sym typeface="+mn-ea"/>
              </a:rPr>
              <a:t>立杆增高杆件规格应大于原立杆材料规格</a:t>
            </a:r>
            <a:r>
              <a:rPr lang="zh-CN" altLang="en-US" dirty="0">
                <a:latin typeface="+mn-ea"/>
                <a:ea typeface="+mn-ea"/>
                <a:sym typeface="+mn-ea"/>
              </a:rPr>
              <a:t>；</a:t>
            </a:r>
            <a:r>
              <a:rPr dirty="0" err="1">
                <a:latin typeface="+mn-ea"/>
                <a:ea typeface="+mn-ea"/>
                <a:sym typeface="+mn-ea"/>
              </a:rPr>
              <a:t>增高件装配间隙</a:t>
            </a:r>
            <a:r>
              <a:rPr lang="zh-CN" altLang="en-US" dirty="0">
                <a:latin typeface="+mn-ea"/>
                <a:ea typeface="+mn-ea"/>
                <a:sym typeface="+mn-ea"/>
              </a:rPr>
              <a:t>应</a:t>
            </a:r>
            <a:r>
              <a:rPr dirty="0" err="1">
                <a:latin typeface="+mn-ea"/>
                <a:ea typeface="+mn-ea"/>
                <a:sym typeface="+mn-ea"/>
              </a:rPr>
              <a:t>适宜，无明显错位</a:t>
            </a:r>
            <a:r>
              <a:rPr dirty="0">
                <a:latin typeface="+mn-ea"/>
                <a:ea typeface="+mn-ea"/>
                <a:sym typeface="+mn-ea"/>
              </a:rPr>
              <a:t>；</a:t>
            </a:r>
            <a:endParaRPr dirty="0">
              <a:latin typeface="+mn-ea"/>
              <a:ea typeface="+mn-ea"/>
            </a:endParaRPr>
          </a:p>
          <a:p>
            <a:pPr marL="0" marR="0" lvl="0" indent="268605" algn="l" defTabSz="914400" rtl="0" eaLnBrk="1" fontAlgn="base" latinLnBrk="0" hangingPunct="1">
              <a:lnSpc>
                <a:spcPct val="150000"/>
              </a:lnSpc>
              <a:spcBef>
                <a:spcPct val="0"/>
              </a:spcBef>
              <a:spcAft>
                <a:spcPct val="0"/>
              </a:spcAft>
              <a:buClrTx/>
              <a:buSzTx/>
              <a:buFontTx/>
              <a:buNone/>
            </a:pPr>
            <a:r>
              <a:rPr dirty="0">
                <a:latin typeface="+mn-ea"/>
                <a:ea typeface="+mn-ea"/>
                <a:sym typeface="+mn-ea"/>
              </a:rPr>
              <a:t>4 </a:t>
            </a:r>
            <a:r>
              <a:rPr lang="zh-CN" dirty="0">
                <a:latin typeface="+mn-ea"/>
                <a:ea typeface="+mn-ea"/>
                <a:sym typeface="+mn-ea"/>
              </a:rPr>
              <a:t>）</a:t>
            </a:r>
            <a:r>
              <a:rPr dirty="0">
                <a:latin typeface="+mn-ea"/>
                <a:ea typeface="+mn-ea"/>
                <a:sym typeface="+mn-ea"/>
              </a:rPr>
              <a:t>用于前、后立杆增高连接的螺栓规格、数量应与吊篮原同部位螺栓连接一致；</a:t>
            </a:r>
            <a:endParaRPr dirty="0">
              <a:latin typeface="+mn-ea"/>
              <a:ea typeface="+mn-ea"/>
            </a:endParaRPr>
          </a:p>
          <a:p>
            <a:pPr marL="0" marR="0" lvl="0" indent="268605" algn="l" defTabSz="914400" rtl="0" eaLnBrk="1" fontAlgn="base" latinLnBrk="0" hangingPunct="1">
              <a:lnSpc>
                <a:spcPct val="150000"/>
              </a:lnSpc>
              <a:spcBef>
                <a:spcPct val="0"/>
              </a:spcBef>
              <a:spcAft>
                <a:spcPct val="0"/>
              </a:spcAft>
              <a:buClrTx/>
              <a:buSzTx/>
              <a:buFontTx/>
              <a:buNone/>
            </a:pPr>
            <a:r>
              <a:rPr dirty="0">
                <a:latin typeface="+mn-ea"/>
                <a:ea typeface="+mn-ea"/>
                <a:sym typeface="+mn-ea"/>
              </a:rPr>
              <a:t>5</a:t>
            </a:r>
            <a:r>
              <a:rPr lang="zh-CN" dirty="0">
                <a:latin typeface="+mn-ea"/>
                <a:ea typeface="+mn-ea"/>
                <a:sym typeface="+mn-ea"/>
              </a:rPr>
              <a:t>）</a:t>
            </a:r>
            <a:r>
              <a:rPr dirty="0">
                <a:latin typeface="+mn-ea"/>
                <a:ea typeface="+mn-ea"/>
                <a:sym typeface="+mn-ea"/>
              </a:rPr>
              <a:t> </a:t>
            </a:r>
            <a:r>
              <a:rPr dirty="0" err="1">
                <a:latin typeface="+mn-ea"/>
                <a:ea typeface="+mn-ea"/>
                <a:sym typeface="+mn-ea"/>
              </a:rPr>
              <a:t>悬挂装置增高后，前立杆安装垂直度</a:t>
            </a:r>
            <a:r>
              <a:rPr lang="zh-CN" altLang="en-US" dirty="0">
                <a:latin typeface="+mn-ea"/>
                <a:ea typeface="+mn-ea"/>
                <a:sym typeface="+mn-ea"/>
              </a:rPr>
              <a:t>误差不应</a:t>
            </a:r>
            <a:r>
              <a:rPr dirty="0">
                <a:latin typeface="+mn-ea"/>
                <a:ea typeface="+mn-ea"/>
                <a:sym typeface="+mn-ea"/>
              </a:rPr>
              <a:t>大于</a:t>
            </a:r>
            <a:r>
              <a:rPr lang="en-US" altLang="zh-CN" dirty="0">
                <a:latin typeface="+mn-ea"/>
                <a:ea typeface="+mn-ea"/>
                <a:sym typeface="+mn-ea"/>
              </a:rPr>
              <a:t>H</a:t>
            </a:r>
            <a:r>
              <a:rPr dirty="0">
                <a:latin typeface="+mn-ea"/>
                <a:ea typeface="+mn-ea"/>
                <a:sym typeface="+mn-ea"/>
              </a:rPr>
              <a:t>/100，且不</a:t>
            </a:r>
            <a:r>
              <a:rPr lang="zh-CN" altLang="en-US" dirty="0">
                <a:latin typeface="+mn-ea"/>
                <a:ea typeface="+mn-ea"/>
                <a:sym typeface="+mn-ea"/>
              </a:rPr>
              <a:t>应</a:t>
            </a:r>
            <a:r>
              <a:rPr dirty="0">
                <a:latin typeface="+mn-ea"/>
                <a:ea typeface="+mn-ea"/>
                <a:sym typeface="+mn-ea"/>
              </a:rPr>
              <a:t>超过50mm</a:t>
            </a:r>
            <a:r>
              <a:rPr lang="zh-CN" dirty="0">
                <a:latin typeface="+mn-ea"/>
                <a:ea typeface="+mn-ea"/>
                <a:sym typeface="+mn-ea"/>
              </a:rPr>
              <a:t>。</a:t>
            </a:r>
            <a:endParaRPr lang="en-US" altLang="zh-CN" dirty="0">
              <a:latin typeface="+mn-ea"/>
              <a:ea typeface="+mn-ea"/>
              <a:sym typeface="+mn-ea"/>
            </a:endParaRPr>
          </a:p>
          <a:p>
            <a:pPr lvl="0" indent="268605">
              <a:lnSpc>
                <a:spcPct val="150000"/>
              </a:lnSpc>
            </a:pPr>
            <a:r>
              <a:rPr lang="en-US" altLang="zh-CN" dirty="0">
                <a:latin typeface="+mn-ea"/>
                <a:ea typeface="+mn-ea"/>
                <a:sym typeface="+mn-ea"/>
              </a:rPr>
              <a:t>6</a:t>
            </a:r>
            <a:r>
              <a:rPr lang="zh-CN" altLang="en-US" dirty="0">
                <a:latin typeface="+mn-ea"/>
                <a:ea typeface="+mn-ea"/>
                <a:sym typeface="+mn-ea"/>
              </a:rPr>
              <a:t>）悬挂装置增高后最大高度不应大于</a:t>
            </a:r>
            <a:r>
              <a:rPr lang="en-US" altLang="zh-CN" dirty="0">
                <a:latin typeface="+mn-ea"/>
                <a:ea typeface="+mn-ea"/>
                <a:sym typeface="+mn-ea"/>
              </a:rPr>
              <a:t>6000mm</a:t>
            </a:r>
            <a:r>
              <a:rPr lang="zh-CN" altLang="en-US" dirty="0">
                <a:latin typeface="+mn-ea"/>
                <a:ea typeface="+mn-ea"/>
                <a:sym typeface="+mn-ea"/>
              </a:rPr>
              <a:t>。       </a:t>
            </a:r>
            <a:r>
              <a:rPr lang="zh-CN" altLang="en-US" dirty="0">
                <a:solidFill>
                  <a:srgbClr val="21A3D0"/>
                </a:solidFill>
                <a:latin typeface="+mn-ea"/>
                <a:ea typeface="+mn-ea"/>
                <a:sym typeface="+mn-ea"/>
              </a:rPr>
              <a:t>（前立杆受压 </a:t>
            </a:r>
            <a:r>
              <a:rPr lang="el-GR" altLang="zh-CN" dirty="0">
                <a:solidFill>
                  <a:srgbClr val="21A3D0"/>
                </a:solidFill>
                <a:latin typeface="+mn-ea"/>
                <a:ea typeface="+mn-ea"/>
                <a:sym typeface="+mn-ea"/>
              </a:rPr>
              <a:t>λ</a:t>
            </a:r>
            <a:r>
              <a:rPr lang="en-US" altLang="zh-CN" dirty="0">
                <a:solidFill>
                  <a:srgbClr val="21A3D0"/>
                </a:solidFill>
                <a:latin typeface="+mn-ea"/>
                <a:ea typeface="+mn-ea"/>
                <a:sym typeface="+mn-ea"/>
              </a:rPr>
              <a:t>=150</a:t>
            </a:r>
            <a:r>
              <a:rPr lang="zh-CN" altLang="en-US" dirty="0">
                <a:solidFill>
                  <a:srgbClr val="21A3D0"/>
                </a:solidFill>
                <a:latin typeface="+mn-ea"/>
                <a:ea typeface="+mn-ea"/>
                <a:sym typeface="+mn-ea"/>
              </a:rPr>
              <a:t>，后立杆受拉 </a:t>
            </a:r>
            <a:r>
              <a:rPr lang="el-GR" altLang="zh-CN" dirty="0">
                <a:solidFill>
                  <a:srgbClr val="21A3D0"/>
                </a:solidFill>
                <a:latin typeface="+mn-ea"/>
                <a:ea typeface="+mn-ea"/>
                <a:sym typeface="+mn-ea"/>
              </a:rPr>
              <a:t>λ</a:t>
            </a:r>
            <a:r>
              <a:rPr lang="en-US" altLang="zh-CN" dirty="0">
                <a:solidFill>
                  <a:srgbClr val="21A3D0"/>
                </a:solidFill>
                <a:latin typeface="+mn-ea"/>
                <a:ea typeface="+mn-ea"/>
                <a:sym typeface="+mn-ea"/>
              </a:rPr>
              <a:t>=250</a:t>
            </a:r>
            <a:r>
              <a:rPr lang="zh-CN" altLang="en-US" dirty="0">
                <a:solidFill>
                  <a:srgbClr val="21A3D0"/>
                </a:solidFill>
                <a:latin typeface="+mn-ea"/>
                <a:ea typeface="+mn-ea"/>
                <a:sym typeface="+mn-ea"/>
              </a:rPr>
              <a:t>）</a:t>
            </a:r>
            <a:endParaRPr lang="en-US" altLang="zh-CN" dirty="0">
              <a:solidFill>
                <a:srgbClr val="21A3D0"/>
              </a:solidFill>
              <a:latin typeface="+mn-ea"/>
              <a:ea typeface="+mn-ea"/>
              <a:sym typeface="+mn-ea"/>
            </a:endParaRPr>
          </a:p>
          <a:p>
            <a:pPr lvl="0" indent="268605">
              <a:lnSpc>
                <a:spcPct val="150000"/>
              </a:lnSpc>
            </a:pPr>
            <a:r>
              <a:rPr lang="zh-CN" altLang="en-US" dirty="0">
                <a:solidFill>
                  <a:srgbClr val="21A3D0"/>
                </a:solidFill>
                <a:latin typeface="+mn-ea"/>
                <a:ea typeface="+mn-ea"/>
              </a:rPr>
              <a:t>                                                                                            （前、后支杆安装应保持等高）</a:t>
            </a:r>
            <a:endParaRPr lang="zh-CN" altLang="en-US" dirty="0">
              <a:solidFill>
                <a:srgbClr val="21A3D0"/>
              </a:solidFill>
              <a:latin typeface="+mn-ea"/>
              <a:ea typeface="+mn-ea"/>
            </a:endParaRPr>
          </a:p>
        </p:txBody>
      </p:sp>
      <p:sp>
        <p:nvSpPr>
          <p:cNvPr id="8" name="TextBox 7"/>
          <p:cNvSpPr txBox="1">
            <a:spLocks noChangeArrowheads="1"/>
          </p:cNvSpPr>
          <p:nvPr/>
        </p:nvSpPr>
        <p:spPr bwMode="auto">
          <a:xfrm>
            <a:off x="466006" y="164465"/>
            <a:ext cx="2608039" cy="523220"/>
          </a:xfrm>
          <a:prstGeom prst="rect">
            <a:avLst/>
          </a:prstGeom>
          <a:noFill/>
          <a:ln w="9525">
            <a:noFill/>
            <a:miter lim="800000"/>
          </a:ln>
        </p:spPr>
        <p:txBody>
          <a:bodyPr wrap="square">
            <a:spAutoFit/>
          </a:bodyPr>
          <a:lstStyle/>
          <a:p>
            <a:pPr eaLnBrk="0" hangingPunct="0"/>
            <a:r>
              <a:rPr lang="zh-CN" altLang="en-US" sz="2800" dirty="0">
                <a:solidFill>
                  <a:srgbClr val="272424"/>
                </a:solidFill>
                <a:latin typeface="微软雅黑" panose="020B0503020204020204" pitchFamily="34" charset="-122"/>
                <a:ea typeface="微软雅黑" panose="020B0503020204020204" pitchFamily="34" charset="-122"/>
              </a:rPr>
              <a:t>《吊篮规程》</a:t>
            </a:r>
            <a:r>
              <a:rPr lang="en-US" altLang="zh-CN" sz="2800" dirty="0">
                <a:solidFill>
                  <a:srgbClr val="272424"/>
                </a:solidFill>
                <a:latin typeface="微软雅黑" panose="020B0503020204020204" pitchFamily="34" charset="-122"/>
                <a:ea typeface="微软雅黑" panose="020B0503020204020204" pitchFamily="34" charset="-122"/>
              </a:rPr>
              <a:t> </a:t>
            </a:r>
            <a:endParaRPr lang="zh-CN" altLang="en-US" sz="2800" dirty="0">
              <a:solidFill>
                <a:srgbClr val="FF0000"/>
              </a:solidFill>
              <a:latin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 name="Picture 11" descr="悬吊平台"/>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4119"/>
          <a:stretch>
            <a:fillRect/>
          </a:stretch>
        </p:blipFill>
        <p:spPr>
          <a:xfrm>
            <a:off x="6962140" y="917575"/>
            <a:ext cx="5159375" cy="2153285"/>
          </a:xfrm>
          <a:prstGeom prst="rect">
            <a:avLst/>
          </a:prstGeom>
          <a:noFill/>
        </p:spPr>
      </p:pic>
      <p:sp>
        <p:nvSpPr>
          <p:cNvPr id="14" name="矩形 13"/>
          <p:cNvSpPr/>
          <p:nvPr/>
        </p:nvSpPr>
        <p:spPr>
          <a:xfrm>
            <a:off x="625475" y="1073785"/>
            <a:ext cx="5882005" cy="1854200"/>
          </a:xfrm>
          <a:prstGeom prst="rect">
            <a:avLst/>
          </a:prstGeom>
        </p:spPr>
        <p:style>
          <a:lnRef idx="1">
            <a:schemeClr val="accent1"/>
          </a:lnRef>
          <a:fillRef idx="2">
            <a:schemeClr val="accent1"/>
          </a:fillRef>
          <a:effectRef idx="1">
            <a:schemeClr val="accent1"/>
          </a:effectRef>
          <a:fontRef idx="minor">
            <a:schemeClr val="dk1"/>
          </a:fontRef>
        </p:style>
        <p:txBody>
          <a:bodyPr wrap="square">
            <a:noAutofit/>
          </a:bodyPr>
          <a:lstStyle/>
          <a:p>
            <a:pPr marL="285750" lvl="0" indent="-285750">
              <a:lnSpc>
                <a:spcPct val="150000"/>
              </a:lnSpc>
              <a:buFont typeface="Wingdings" panose="05000000000000000000" pitchFamily="2" charset="2"/>
              <a:buChar char="p"/>
            </a:pPr>
            <a:r>
              <a:rPr lang="zh-CN" altLang="en-US" sz="2000" b="1" dirty="0" smtClean="0">
                <a:latin typeface="楷体" panose="02010609060101010101" pitchFamily="49" charset="-122"/>
                <a:ea typeface="楷体" panose="02010609060101010101" pitchFamily="49" charset="-122"/>
              </a:rPr>
              <a:t>悬吊平台：</a:t>
            </a:r>
            <a:r>
              <a:rPr lang="zh-CN" altLang="en-US" sz="2000" dirty="0" smtClean="0">
                <a:latin typeface="楷体" panose="02010609060101010101" pitchFamily="49" charset="-122"/>
                <a:ea typeface="楷体" panose="02010609060101010101" pitchFamily="49" charset="-122"/>
              </a:rPr>
              <a:t>四周</a:t>
            </a:r>
            <a:r>
              <a:rPr lang="zh-CN" altLang="en-US" sz="2000" dirty="0">
                <a:latin typeface="楷体" panose="02010609060101010101" pitchFamily="49" charset="-122"/>
                <a:ea typeface="楷体" panose="02010609060101010101" pitchFamily="49" charset="-122"/>
              </a:rPr>
              <a:t>装有护栏，用于搭载作业人员、工具和材料进行高处作业的悬挂装置</a:t>
            </a:r>
            <a:r>
              <a:rPr lang="zh-CN" altLang="en-US" sz="2000" dirty="0" smtClean="0">
                <a:latin typeface="楷体" panose="02010609060101010101" pitchFamily="49" charset="-122"/>
                <a:ea typeface="楷体" panose="02010609060101010101" pitchFamily="49" charset="-122"/>
              </a:rPr>
              <a:t>。内侧低、外侧高</a:t>
            </a:r>
            <a:r>
              <a:rPr lang="zh-CN" altLang="en-US" sz="2000" dirty="0" smtClean="0">
                <a:gradFill>
                  <a:gsLst>
                    <a:gs pos="21000">
                      <a:srgbClr val="53575C"/>
                    </a:gs>
                    <a:gs pos="88000">
                      <a:srgbClr val="C5C7CA"/>
                    </a:gs>
                  </a:gsLst>
                  <a:lin ang="5400000"/>
                </a:gradFill>
                <a:effectLst/>
                <a:latin typeface="楷体" panose="02010609060101010101" pitchFamily="49" charset="-122"/>
                <a:ea typeface="楷体" panose="02010609060101010101" pitchFamily="49" charset="-122"/>
              </a:rPr>
              <a:t>。</a:t>
            </a:r>
            <a:endParaRPr lang="en-US" altLang="zh-CN" sz="2000" dirty="0" smtClean="0">
              <a:latin typeface="楷体" panose="02010609060101010101" pitchFamily="49" charset="-122"/>
              <a:ea typeface="楷体" panose="02010609060101010101" pitchFamily="49" charset="-122"/>
            </a:endParaRPr>
          </a:p>
          <a:p>
            <a:pPr marL="285750" lvl="0" indent="-285750">
              <a:lnSpc>
                <a:spcPct val="150000"/>
              </a:lnSpc>
              <a:buFont typeface="Wingdings" panose="05000000000000000000" pitchFamily="2" charset="2"/>
              <a:buChar char="p"/>
            </a:pPr>
            <a:r>
              <a:rPr lang="zh-CN" altLang="en-US" sz="2000" dirty="0" smtClean="0">
                <a:latin typeface="楷体" panose="02010609060101010101" pitchFamily="49" charset="-122"/>
                <a:ea typeface="楷体" panose="02010609060101010101" pitchFamily="49" charset="-122"/>
              </a:rPr>
              <a:t>平台长度</a:t>
            </a:r>
            <a:r>
              <a:rPr lang="en-US" altLang="zh-CN" sz="2000" dirty="0" smtClean="0">
                <a:latin typeface="楷体" panose="02010609060101010101" pitchFamily="49" charset="-122"/>
                <a:ea typeface="楷体" panose="02010609060101010101" pitchFamily="49" charset="-122"/>
              </a:rPr>
              <a:t> 1m—6m</a:t>
            </a:r>
            <a:r>
              <a:rPr lang="zh-CN" altLang="en-US" sz="2000" dirty="0">
                <a:latin typeface="楷体" panose="02010609060101010101" pitchFamily="49" charset="-122"/>
                <a:ea typeface="楷体" panose="02010609060101010101" pitchFamily="49" charset="-122"/>
              </a:rPr>
              <a:t>任意</a:t>
            </a:r>
            <a:r>
              <a:rPr lang="zh-CN" altLang="en-US" sz="2000" dirty="0" smtClean="0">
                <a:latin typeface="楷体" panose="02010609060101010101" pitchFamily="49" charset="-122"/>
                <a:ea typeface="楷体" panose="02010609060101010101" pitchFamily="49" charset="-122"/>
              </a:rPr>
              <a:t>组装。</a:t>
            </a:r>
            <a:endParaRPr lang="en-US" altLang="zh-CN" sz="2000" dirty="0">
              <a:latin typeface="楷体" panose="02010609060101010101" pitchFamily="49" charset="-122"/>
              <a:ea typeface="楷体" panose="02010609060101010101" pitchFamily="49" charset="-122"/>
            </a:endParaRPr>
          </a:p>
        </p:txBody>
      </p:sp>
      <p:pic>
        <p:nvPicPr>
          <p:cNvPr id="13" name="Picture 10" descr="悬挂机构"/>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886" r="3589" b="14395"/>
          <a:stretch>
            <a:fillRect/>
          </a:stretch>
        </p:blipFill>
        <p:spPr>
          <a:xfrm>
            <a:off x="7106285" y="3150235"/>
            <a:ext cx="4889500" cy="19386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矩形 11"/>
          <p:cNvSpPr/>
          <p:nvPr/>
        </p:nvSpPr>
        <p:spPr>
          <a:xfrm>
            <a:off x="625475" y="3367405"/>
            <a:ext cx="5954395" cy="1804035"/>
          </a:xfrm>
          <a:prstGeom prst="rect">
            <a:avLst/>
          </a:prstGeom>
        </p:spPr>
        <p:style>
          <a:lnRef idx="1">
            <a:schemeClr val="accent1"/>
          </a:lnRef>
          <a:fillRef idx="2">
            <a:schemeClr val="accent1"/>
          </a:fillRef>
          <a:effectRef idx="1">
            <a:schemeClr val="accent1"/>
          </a:effectRef>
          <a:fontRef idx="minor">
            <a:schemeClr val="dk1"/>
          </a:fontRef>
        </p:style>
        <p:txBody>
          <a:bodyPr wrap="square">
            <a:noAutofit/>
          </a:bodyPr>
          <a:lstStyle/>
          <a:p>
            <a:pPr marL="285750" lvl="0" indent="-285750">
              <a:lnSpc>
                <a:spcPct val="150000"/>
              </a:lnSpc>
              <a:buFont typeface="Wingdings" panose="05000000000000000000" pitchFamily="2" charset="2"/>
              <a:buChar char="p"/>
            </a:pPr>
            <a:r>
              <a:rPr lang="zh-CN" altLang="en-US" sz="2000" b="1" dirty="0" smtClean="0">
                <a:latin typeface="楷体" panose="02010609060101010101" pitchFamily="49" charset="-122"/>
                <a:ea typeface="楷体" panose="02010609060101010101" pitchFamily="49" charset="-122"/>
              </a:rPr>
              <a:t>悬挂机构：</a:t>
            </a:r>
            <a:r>
              <a:rPr lang="zh-CN" altLang="en-US" sz="2000" dirty="0" smtClean="0">
                <a:latin typeface="楷体" panose="02010609060101010101" pitchFamily="49" charset="-122"/>
                <a:ea typeface="楷体" panose="02010609060101010101" pitchFamily="49" charset="-122"/>
              </a:rPr>
              <a:t>架设</a:t>
            </a:r>
            <a:r>
              <a:rPr lang="zh-CN" altLang="en-US" sz="2000" dirty="0">
                <a:latin typeface="楷体" panose="02010609060101010101" pitchFamily="49" charset="-122"/>
                <a:ea typeface="楷体" panose="02010609060101010101" pitchFamily="49" charset="-122"/>
              </a:rPr>
              <a:t>于建筑物或构筑物上，通过钢丝绳悬挂悬吊平台的</a:t>
            </a:r>
            <a:r>
              <a:rPr lang="zh-CN" altLang="en-US" sz="2000" dirty="0" smtClean="0">
                <a:latin typeface="楷体" panose="02010609060101010101" pitchFamily="49" charset="-122"/>
                <a:ea typeface="楷体" panose="02010609060101010101" pitchFamily="49" charset="-122"/>
              </a:rPr>
              <a:t>机构</a:t>
            </a:r>
            <a:r>
              <a:rPr lang="zh-CN" altLang="zh-CN" sz="2000" dirty="0" smtClean="0">
                <a:latin typeface="楷体" panose="02010609060101010101" pitchFamily="49" charset="-122"/>
                <a:ea typeface="楷体" panose="02010609060101010101" pitchFamily="49" charset="-122"/>
              </a:rPr>
              <a:t>。</a:t>
            </a:r>
            <a:endParaRPr lang="en-US" altLang="zh-CN" sz="2000" dirty="0" smtClean="0">
              <a:latin typeface="楷体" panose="02010609060101010101" pitchFamily="49" charset="-122"/>
              <a:ea typeface="楷体" panose="02010609060101010101" pitchFamily="49" charset="-122"/>
            </a:endParaRPr>
          </a:p>
          <a:p>
            <a:pPr marL="285750" lvl="0" indent="-285750">
              <a:lnSpc>
                <a:spcPct val="150000"/>
              </a:lnSpc>
              <a:buFont typeface="Wingdings" panose="05000000000000000000" pitchFamily="2" charset="2"/>
              <a:buChar char="p"/>
            </a:pPr>
            <a:r>
              <a:rPr lang="zh-CN" altLang="en-US" sz="2000" dirty="0">
                <a:latin typeface="楷体" panose="02010609060101010101" pitchFamily="49" charset="-122"/>
                <a:ea typeface="楷体" panose="02010609060101010101" pitchFamily="49" charset="-122"/>
              </a:rPr>
              <a:t>高度调节范围</a:t>
            </a:r>
            <a:r>
              <a:rPr lang="en-US" altLang="zh-CN" sz="2000" dirty="0" smtClean="0">
                <a:latin typeface="楷体" panose="02010609060101010101" pitchFamily="49" charset="-122"/>
                <a:ea typeface="楷体" panose="02010609060101010101" pitchFamily="49" charset="-122"/>
              </a:rPr>
              <a:t>1150-1750mm</a:t>
            </a:r>
            <a:r>
              <a:rPr lang="zh-CN" altLang="en-US" sz="2000" dirty="0" smtClean="0">
                <a:latin typeface="楷体" panose="02010609060101010101" pitchFamily="49" charset="-122"/>
                <a:ea typeface="楷体" panose="02010609060101010101" pitchFamily="49" charset="-122"/>
              </a:rPr>
              <a:t>，前梁伸出量</a:t>
            </a:r>
            <a:r>
              <a:rPr lang="en-US" altLang="zh-CN" sz="2000" dirty="0" smtClean="0">
                <a:latin typeface="楷体" panose="02010609060101010101" pitchFamily="49" charset="-122"/>
                <a:ea typeface="楷体" panose="02010609060101010101" pitchFamily="49" charset="-122"/>
              </a:rPr>
              <a:t>1100-</a:t>
            </a:r>
            <a:r>
              <a:rPr lang="en-US" altLang="zh-CN" sz="2000" dirty="0" smtClean="0">
                <a:solidFill>
                  <a:schemeClr val="tx1"/>
                </a:solidFill>
                <a:latin typeface="楷体" panose="02010609060101010101" pitchFamily="49" charset="-122"/>
                <a:ea typeface="楷体" panose="02010609060101010101" pitchFamily="49" charset="-122"/>
              </a:rPr>
              <a:t>1700mm</a:t>
            </a:r>
            <a:r>
              <a:rPr lang="zh-CN" altLang="en-US" sz="2000" dirty="0" smtClean="0">
                <a:latin typeface="楷体" panose="02010609060101010101" pitchFamily="49" charset="-122"/>
                <a:ea typeface="楷体" panose="02010609060101010101" pitchFamily="49" charset="-122"/>
              </a:rPr>
              <a:t>。</a:t>
            </a:r>
            <a:r>
              <a:rPr lang="en-US" altLang="zh-CN" sz="2000" dirty="0" smtClean="0">
                <a:solidFill>
                  <a:srgbClr val="FF0000"/>
                </a:solidFill>
                <a:latin typeface="楷体" panose="02010609060101010101" pitchFamily="49" charset="-122"/>
                <a:ea typeface="楷体" panose="02010609060101010101" pitchFamily="49" charset="-122"/>
              </a:rPr>
              <a:t>(ZLP</a:t>
            </a:r>
            <a:r>
              <a:rPr lang="zh-CN" altLang="en-US" sz="2000" dirty="0" smtClean="0">
                <a:solidFill>
                  <a:srgbClr val="FF0000"/>
                </a:solidFill>
                <a:latin typeface="楷体" panose="02010609060101010101" pitchFamily="49" charset="-122"/>
                <a:ea typeface="楷体" panose="02010609060101010101" pitchFamily="49" charset="-122"/>
              </a:rPr>
              <a:t>系列</a:t>
            </a:r>
            <a:r>
              <a:rPr lang="en-US" altLang="zh-CN" sz="2000" dirty="0" smtClean="0">
                <a:solidFill>
                  <a:srgbClr val="FF0000"/>
                </a:solidFill>
                <a:latin typeface="楷体" panose="02010609060101010101" pitchFamily="49" charset="-122"/>
                <a:ea typeface="楷体" panose="02010609060101010101" pitchFamily="49" charset="-122"/>
              </a:rPr>
              <a:t>)</a:t>
            </a:r>
            <a:endParaRPr lang="zh-CN" altLang="zh-CN" sz="2000" dirty="0">
              <a:solidFill>
                <a:srgbClr val="FF0000"/>
              </a:solidFill>
              <a:latin typeface="楷体" panose="02010609060101010101" pitchFamily="49" charset="-122"/>
              <a:ea typeface="楷体" panose="02010609060101010101" pitchFamily="49" charset="-122"/>
            </a:endParaRPr>
          </a:p>
        </p:txBody>
      </p:sp>
      <p:sp>
        <p:nvSpPr>
          <p:cNvPr id="3" name="文本框 2"/>
          <p:cNvSpPr txBox="1"/>
          <p:nvPr/>
        </p:nvSpPr>
        <p:spPr>
          <a:xfrm>
            <a:off x="7250430" y="2790190"/>
            <a:ext cx="844550" cy="398780"/>
          </a:xfrm>
          <a:prstGeom prst="rect">
            <a:avLst/>
          </a:prstGeom>
          <a:noFill/>
        </p:spPr>
        <p:txBody>
          <a:bodyPr wrap="square" rtlCol="0" anchor="t">
            <a:spAutoFit/>
          </a:bodyPr>
          <a:p>
            <a:r>
              <a:rPr lang="zh-CN" altLang="en-US" sz="2000" b="1" dirty="0" smtClean="0">
                <a:latin typeface="楷体" panose="02010609060101010101" pitchFamily="49" charset="-122"/>
                <a:ea typeface="楷体" panose="02010609060101010101" pitchFamily="49" charset="-122"/>
                <a:cs typeface="楷体" panose="02010609060101010101" pitchFamily="49" charset="-122"/>
                <a:sym typeface="+mn-ea"/>
              </a:rPr>
              <a:t>重锤</a:t>
            </a:r>
            <a:endParaRPr lang="zh-CN" altLang="en-US" sz="2000" b="1" dirty="0" smtClean="0">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4" name="文本框 3"/>
          <p:cNvSpPr txBox="1"/>
          <p:nvPr/>
        </p:nvSpPr>
        <p:spPr>
          <a:xfrm>
            <a:off x="7682230" y="4806315"/>
            <a:ext cx="1268095" cy="398780"/>
          </a:xfrm>
          <a:prstGeom prst="rect">
            <a:avLst/>
          </a:prstGeom>
          <a:noFill/>
        </p:spPr>
        <p:txBody>
          <a:bodyPr wrap="square" rtlCol="0" anchor="t">
            <a:spAutoFit/>
          </a:bodyPr>
          <a:p>
            <a:r>
              <a:rPr lang="zh-CN" altLang="en-US" sz="2000" b="1" dirty="0" smtClean="0">
                <a:latin typeface="楷体" panose="02010609060101010101" pitchFamily="49" charset="-122"/>
                <a:ea typeface="楷体" panose="02010609060101010101" pitchFamily="49" charset="-122"/>
                <a:cs typeface="楷体" panose="02010609060101010101" pitchFamily="49" charset="-122"/>
                <a:sym typeface="+mn-ea"/>
              </a:rPr>
              <a:t>配重块</a:t>
            </a:r>
            <a:endParaRPr lang="zh-CN" altLang="en-US" sz="2000" b="1" dirty="0" smtClean="0">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 name="文本框 1"/>
          <p:cNvSpPr txBox="1"/>
          <p:nvPr/>
        </p:nvSpPr>
        <p:spPr>
          <a:xfrm>
            <a:off x="0" y="125730"/>
            <a:ext cx="5673725" cy="521970"/>
          </a:xfrm>
          <a:prstGeom prst="rect">
            <a:avLst/>
          </a:prstGeom>
          <a:noFill/>
        </p:spPr>
        <p:txBody>
          <a:bodyPr wrap="square" rtlCol="0" anchor="t">
            <a:spAutoFit/>
          </a:bodyPr>
          <a:p>
            <a:pPr algn="r" eaLnBrk="0" hangingPunct="0"/>
            <a:r>
              <a:rPr lang="zh-CN" altLang="en-US" sz="2800" b="1" dirty="0" smtClean="0">
                <a:latin typeface="楷体" panose="02010609060101010101" pitchFamily="49" charset="-122"/>
                <a:ea typeface="楷体" panose="02010609060101010101" pitchFamily="49" charset="-122"/>
                <a:sym typeface="+mn-ea"/>
              </a:rPr>
              <a:t>一、吊篮的组成及安全装置介绍</a:t>
            </a:r>
            <a:endParaRPr lang="zh-CN" altLang="en-US" sz="2800" b="1" dirty="0" smtClean="0">
              <a:latin typeface="楷体" panose="02010609060101010101" pitchFamily="49" charset="-122"/>
              <a:ea typeface="楷体" panose="02010609060101010101" pitchFamily="49" charset="-122"/>
              <a:sym typeface="+mn-ea"/>
            </a:endParaRPr>
          </a:p>
        </p:txBody>
      </p:sp>
      <p:pic>
        <p:nvPicPr>
          <p:cNvPr id="8193" name="Picture 2" descr="QQ截图20130416130122"/>
          <p:cNvPicPr>
            <a:picLocks noGrp="1" noChangeAspect="1"/>
          </p:cNvPicPr>
          <p:nvPr>
            <p:ph idx="1"/>
          </p:nvPr>
        </p:nvPicPr>
        <p:blipFill>
          <a:blip r:embed="rId3"/>
          <a:stretch>
            <a:fillRect/>
          </a:stretch>
        </p:blipFill>
        <p:spPr>
          <a:xfrm>
            <a:off x="8258175" y="5411470"/>
            <a:ext cx="2767330" cy="3134360"/>
          </a:xfrm>
        </p:spPr>
      </p:pic>
      <p:pic>
        <p:nvPicPr>
          <p:cNvPr id="8194" name="Picture 3"/>
          <p:cNvPicPr>
            <a:picLocks noChangeAspect="1"/>
          </p:cNvPicPr>
          <p:nvPr/>
        </p:nvPicPr>
        <p:blipFill>
          <a:blip r:embed="rId4"/>
          <a:srcRect l="25026" t="23267" r="24922" b="63817"/>
          <a:stretch>
            <a:fillRect/>
          </a:stretch>
        </p:blipFill>
        <p:spPr>
          <a:xfrm rot="10800000">
            <a:off x="1273175" y="6966585"/>
            <a:ext cx="2453640" cy="613410"/>
          </a:xfrm>
          <a:prstGeom prst="rect">
            <a:avLst/>
          </a:prstGeom>
          <a:noFill/>
          <a:ln w="9525">
            <a:noFill/>
          </a:ln>
        </p:spPr>
      </p:pic>
      <p:sp>
        <p:nvSpPr>
          <p:cNvPr id="8197" name="文本框 5"/>
          <p:cNvSpPr txBox="1"/>
          <p:nvPr/>
        </p:nvSpPr>
        <p:spPr>
          <a:xfrm>
            <a:off x="625475" y="7038340"/>
            <a:ext cx="488950" cy="457200"/>
          </a:xfrm>
          <a:prstGeom prst="rect">
            <a:avLst/>
          </a:prstGeom>
          <a:noFill/>
          <a:ln w="9525">
            <a:noFill/>
          </a:ln>
        </p:spPr>
        <p:txBody>
          <a:bodyPr wrap="none" anchor="t" anchorCtr="0">
            <a:spAutoFit/>
          </a:bodyPr>
          <a:p>
            <a:r>
              <a:rPr lang="en-US" altLang="zh-CN" sz="2400" b="1" dirty="0">
                <a:solidFill>
                  <a:srgbClr val="FF3300"/>
                </a:solidFill>
                <a:latin typeface="Arial" panose="020B0604020202020204" pitchFamily="34" charset="0"/>
                <a:ea typeface="宋体" panose="02010600030101010101" pitchFamily="2" charset="-122"/>
                <a:sym typeface="Arial" panose="020B0604020202020204" pitchFamily="34" charset="0"/>
              </a:rPr>
              <a:t>×</a:t>
            </a:r>
            <a:endParaRPr lang="en-US" altLang="zh-CN" sz="2400" b="1" dirty="0">
              <a:solidFill>
                <a:srgbClr val="FF3300"/>
              </a:solidFill>
              <a:latin typeface="Arial" panose="020B0604020202020204" pitchFamily="34" charset="0"/>
              <a:ea typeface="宋体" panose="02010600030101010101" pitchFamily="2" charset="-122"/>
              <a:sym typeface="Arial" panose="020B0604020202020204" pitchFamily="34" charset="0"/>
            </a:endParaRPr>
          </a:p>
        </p:txBody>
      </p:sp>
      <p:sp>
        <p:nvSpPr>
          <p:cNvPr id="5" name="文本框 4"/>
          <p:cNvSpPr txBox="1"/>
          <p:nvPr/>
        </p:nvSpPr>
        <p:spPr>
          <a:xfrm>
            <a:off x="1129665" y="6174105"/>
            <a:ext cx="3268980" cy="398780"/>
          </a:xfrm>
          <a:prstGeom prst="rect">
            <a:avLst/>
          </a:prstGeom>
          <a:noFill/>
        </p:spPr>
        <p:txBody>
          <a:bodyPr wrap="square" rtlCol="0" anchor="t">
            <a:spAutoFit/>
          </a:bodyPr>
          <a:p>
            <a:r>
              <a:rPr lang="zh-CN" altLang="en-US" sz="2000" dirty="0">
                <a:latin typeface="楷体" panose="02010609060101010101" pitchFamily="49" charset="-122"/>
                <a:ea typeface="楷体" panose="02010609060101010101" pitchFamily="49" charset="-122"/>
                <a:sym typeface="Arial" panose="020B0604020202020204" pitchFamily="34" charset="0"/>
              </a:rPr>
              <a:t>常见</a:t>
            </a:r>
            <a:r>
              <a:rPr lang="zh-CN" altLang="en-US" sz="2000" b="1" dirty="0">
                <a:latin typeface="楷体" panose="02010609060101010101" pitchFamily="49" charset="-122"/>
                <a:ea typeface="楷体" panose="02010609060101010101" pitchFamily="49" charset="-122"/>
                <a:sym typeface="Arial" panose="020B0604020202020204" pitchFamily="34" charset="0"/>
              </a:rPr>
              <a:t>钢丝绳绳端固结</a:t>
            </a:r>
            <a:endParaRPr lang="zh-CN" altLang="en-US" sz="2000" b="1" dirty="0">
              <a:latin typeface="楷体" panose="02010609060101010101" pitchFamily="49" charset="-122"/>
              <a:ea typeface="楷体" panose="02010609060101010101" pitchFamily="49" charset="-122"/>
              <a:sym typeface="Arial" panose="020B0604020202020204" pitchFamily="34" charset="0"/>
            </a:endParaRPr>
          </a:p>
        </p:txBody>
      </p:sp>
      <p:sp>
        <p:nvSpPr>
          <p:cNvPr id="8195" name="文本框 3"/>
          <p:cNvSpPr txBox="1"/>
          <p:nvPr/>
        </p:nvSpPr>
        <p:spPr>
          <a:xfrm>
            <a:off x="8601075" y="6572885"/>
            <a:ext cx="349250" cy="457200"/>
          </a:xfrm>
          <a:prstGeom prst="rect">
            <a:avLst/>
          </a:prstGeom>
          <a:noFill/>
          <a:ln w="9525">
            <a:noFill/>
          </a:ln>
        </p:spPr>
        <p:txBody>
          <a:bodyPr wrap="none" anchor="t" anchorCtr="0">
            <a:spAutoFit/>
          </a:bodyPr>
          <a:p>
            <a:r>
              <a:rPr lang="en-US" altLang="zh-CN" sz="2400" b="1" dirty="0">
                <a:solidFill>
                  <a:srgbClr val="FF3300"/>
                </a:solidFill>
                <a:latin typeface="Arial" panose="020B0604020202020204" pitchFamily="34" charset="0"/>
                <a:ea typeface="宋体" panose="02010600030101010101" pitchFamily="2" charset="-122"/>
                <a:sym typeface="Arial" panose="020B0604020202020204" pitchFamily="34" charset="0"/>
              </a:rPr>
              <a:t>√</a:t>
            </a:r>
            <a:endParaRPr lang="zh-CN" altLang="en-US" sz="2400" dirty="0">
              <a:latin typeface="Arial" panose="020B0604020202020204" pitchFamily="34" charset="0"/>
              <a:ea typeface="宋体" panose="02010600030101010101" pitchFamily="2" charset="-122"/>
            </a:endParaRPr>
          </a:p>
        </p:txBody>
      </p:sp>
      <p:sp>
        <p:nvSpPr>
          <p:cNvPr id="6" name="文本框 3"/>
          <p:cNvSpPr txBox="1"/>
          <p:nvPr/>
        </p:nvSpPr>
        <p:spPr>
          <a:xfrm>
            <a:off x="8601075" y="7182485"/>
            <a:ext cx="349250" cy="457200"/>
          </a:xfrm>
          <a:prstGeom prst="rect">
            <a:avLst/>
          </a:prstGeom>
          <a:noFill/>
          <a:ln w="9525">
            <a:noFill/>
          </a:ln>
        </p:spPr>
        <p:txBody>
          <a:bodyPr wrap="none" anchor="t" anchorCtr="0">
            <a:spAutoFit/>
          </a:bodyPr>
          <a:p>
            <a:r>
              <a:rPr lang="en-US" altLang="zh-CN" sz="2400" b="1" dirty="0">
                <a:solidFill>
                  <a:srgbClr val="FF3300"/>
                </a:solidFill>
                <a:latin typeface="Arial" panose="020B0604020202020204" pitchFamily="34" charset="0"/>
                <a:ea typeface="宋体" panose="02010600030101010101" pitchFamily="2" charset="-122"/>
                <a:sym typeface="Arial" panose="020B0604020202020204" pitchFamily="34" charset="0"/>
              </a:rPr>
              <a:t>√</a:t>
            </a:r>
            <a:endParaRPr lang="zh-CN" altLang="en-US" sz="2400" dirty="0">
              <a:latin typeface="Arial" panose="020B0604020202020204" pitchFamily="34" charset="0"/>
              <a:ea typeface="宋体" panose="02010600030101010101" pitchFamily="2" charset="-122"/>
            </a:endParaRPr>
          </a:p>
        </p:txBody>
      </p:sp>
      <p:sp>
        <p:nvSpPr>
          <p:cNvPr id="7" name="文本框 6"/>
          <p:cNvSpPr txBox="1"/>
          <p:nvPr/>
        </p:nvSpPr>
        <p:spPr>
          <a:xfrm>
            <a:off x="4311015" y="6246495"/>
            <a:ext cx="3783965" cy="2245360"/>
          </a:xfrm>
          <a:prstGeom prst="rect">
            <a:avLst/>
          </a:prstGeom>
          <a:noFill/>
        </p:spPr>
        <p:txBody>
          <a:bodyPr wrap="square" rtlCol="0" anchor="t">
            <a:spAutoFit/>
          </a:bodyPr>
          <a:p>
            <a:r>
              <a:rPr lang="en-US" altLang="zh-CN" sz="2000" dirty="0">
                <a:latin typeface="楷体" panose="02010609060101010101" pitchFamily="49" charset="-122"/>
                <a:ea typeface="楷体" panose="02010609060101010101" pitchFamily="49" charset="-122"/>
                <a:sym typeface="Arial" panose="020B0604020202020204" pitchFamily="34" charset="0"/>
              </a:rPr>
              <a:t>   </a:t>
            </a:r>
            <a:r>
              <a:rPr lang="zh-CN" altLang="en-US" sz="2000" dirty="0">
                <a:latin typeface="楷体" panose="02010609060101010101" pitchFamily="49" charset="-122"/>
                <a:ea typeface="楷体" panose="02010609060101010101" pitchFamily="49" charset="-122"/>
                <a:sym typeface="Arial" panose="020B0604020202020204" pitchFamily="34" charset="0"/>
              </a:rPr>
              <a:t>新的 </a:t>
            </a:r>
            <a:r>
              <a:rPr lang="zh-CN" altLang="en-US" sz="2000" b="1" dirty="0">
                <a:latin typeface="楷体" panose="02010609060101010101" pitchFamily="49" charset="-122"/>
                <a:ea typeface="楷体" panose="02010609060101010101" pitchFamily="49" charset="-122"/>
                <a:sym typeface="Arial" panose="020B0604020202020204" pitchFamily="34" charset="0"/>
              </a:rPr>
              <a:t>钢丝绳绳端固结 </a:t>
            </a:r>
            <a:r>
              <a:rPr lang="zh-CN" altLang="en-US" sz="2000" dirty="0">
                <a:latin typeface="楷体" panose="02010609060101010101" pitchFamily="49" charset="-122"/>
                <a:ea typeface="楷体" panose="02010609060101010101" pitchFamily="49" charset="-122"/>
                <a:sym typeface="Arial" panose="020B0604020202020204" pitchFamily="34" charset="0"/>
              </a:rPr>
              <a:t> </a:t>
            </a:r>
            <a:endParaRPr lang="zh-CN" altLang="en-US" sz="2000" dirty="0">
              <a:latin typeface="楷体" panose="02010609060101010101" pitchFamily="49" charset="-122"/>
              <a:ea typeface="楷体" panose="02010609060101010101" pitchFamily="49" charset="-122"/>
              <a:sym typeface="Arial" panose="020B0604020202020204" pitchFamily="34" charset="0"/>
            </a:endParaRPr>
          </a:p>
          <a:p>
            <a:r>
              <a:rPr lang="en-US" altLang="zh-CN" sz="2000" dirty="0">
                <a:latin typeface="楷体" panose="02010609060101010101" pitchFamily="49" charset="-122"/>
                <a:ea typeface="楷体" panose="02010609060101010101" pitchFamily="49" charset="-122"/>
                <a:sym typeface="Arial" panose="020B0604020202020204" pitchFamily="34" charset="0"/>
              </a:rPr>
              <a:t>1</a:t>
            </a:r>
            <a:r>
              <a:rPr lang="zh-CN" altLang="en-US" sz="2000" dirty="0">
                <a:latin typeface="楷体" panose="02010609060101010101" pitchFamily="49" charset="-122"/>
                <a:ea typeface="楷体" panose="02010609060101010101" pitchFamily="49" charset="-122"/>
                <a:sym typeface="Arial" panose="020B0604020202020204" pitchFamily="34" charset="0"/>
              </a:rPr>
              <a:t>、工作钢丝绳和安全钢丝绳经过悬挑梁端头的滑轮，到支架后中部采用</a:t>
            </a:r>
            <a:r>
              <a:rPr lang="zh-CN" altLang="en-US" sz="2000" dirty="0">
                <a:solidFill>
                  <a:srgbClr val="FF0000"/>
                </a:solidFill>
                <a:latin typeface="楷体" panose="02010609060101010101" pitchFamily="49" charset="-122"/>
                <a:ea typeface="楷体" panose="02010609060101010101" pitchFamily="49" charset="-122"/>
                <a:sym typeface="Arial" panose="020B0604020202020204" pitchFamily="34" charset="0"/>
              </a:rPr>
              <a:t>楔形接头</a:t>
            </a:r>
            <a:r>
              <a:rPr lang="zh-CN" altLang="en-US" sz="2000" dirty="0">
                <a:latin typeface="楷体" panose="02010609060101010101" pitchFamily="49" charset="-122"/>
                <a:ea typeface="楷体" panose="02010609060101010101" pitchFamily="49" charset="-122"/>
                <a:sym typeface="Arial" panose="020B0604020202020204" pitchFamily="34" charset="0"/>
              </a:rPr>
              <a:t>（改变了原 </a:t>
            </a:r>
            <a:r>
              <a:rPr lang="en-US" altLang="zh-CN" sz="2000" dirty="0">
                <a:latin typeface="楷体" panose="02010609060101010101" pitchFamily="49" charset="-122"/>
                <a:ea typeface="楷体" panose="02010609060101010101" pitchFamily="49" charset="-122"/>
                <a:sym typeface="Arial" panose="020B0604020202020204" pitchFamily="34" charset="0"/>
              </a:rPr>
              <a:t>U</a:t>
            </a:r>
            <a:r>
              <a:rPr lang="zh-CN" altLang="en-US" sz="2000" dirty="0">
                <a:latin typeface="楷体" panose="02010609060101010101" pitchFamily="49" charset="-122"/>
                <a:ea typeface="楷体" panose="02010609060101010101" pitchFamily="49" charset="-122"/>
                <a:sym typeface="Arial" panose="020B0604020202020204" pitchFamily="34" charset="0"/>
              </a:rPr>
              <a:t>型螺栓固定方法）</a:t>
            </a:r>
            <a:endParaRPr lang="zh-CN" altLang="en-US" sz="2000" dirty="0">
              <a:latin typeface="楷体" panose="02010609060101010101" pitchFamily="49" charset="-122"/>
              <a:ea typeface="楷体" panose="02010609060101010101" pitchFamily="49" charset="-122"/>
              <a:sym typeface="Arial" panose="020B0604020202020204" pitchFamily="34" charset="0"/>
            </a:endParaRPr>
          </a:p>
          <a:p>
            <a:r>
              <a:rPr lang="en-US" altLang="zh-CN" sz="2000" dirty="0">
                <a:latin typeface="楷体" panose="02010609060101010101" pitchFamily="49" charset="-122"/>
                <a:ea typeface="楷体" panose="02010609060101010101" pitchFamily="49" charset="-122"/>
                <a:sym typeface="Arial" panose="020B0604020202020204" pitchFamily="34" charset="0"/>
              </a:rPr>
              <a:t>2</a:t>
            </a:r>
            <a:r>
              <a:rPr lang="zh-CN" altLang="en-US" sz="2000" dirty="0">
                <a:latin typeface="楷体" panose="02010609060101010101" pitchFamily="49" charset="-122"/>
                <a:ea typeface="楷体" panose="02010609060101010101" pitchFamily="49" charset="-122"/>
                <a:sym typeface="Arial" panose="020B0604020202020204" pitchFamily="34" charset="0"/>
              </a:rPr>
              <a:t>、上支架两端钢丝绳的拉接固定， 改用带套环的</a:t>
            </a:r>
            <a:r>
              <a:rPr lang="zh-CN" altLang="en-US" sz="2000" dirty="0">
                <a:solidFill>
                  <a:srgbClr val="FF0000"/>
                </a:solidFill>
                <a:latin typeface="楷体" panose="02010609060101010101" pitchFamily="49" charset="-122"/>
                <a:ea typeface="楷体" panose="02010609060101010101" pitchFamily="49" charset="-122"/>
                <a:sym typeface="Arial" panose="020B0604020202020204" pitchFamily="34" charset="0"/>
              </a:rPr>
              <a:t>压制接头</a:t>
            </a:r>
            <a:r>
              <a:rPr lang="zh-CN" altLang="en-US" sz="2000" dirty="0">
                <a:latin typeface="楷体" panose="02010609060101010101" pitchFamily="49" charset="-122"/>
                <a:ea typeface="楷体" panose="02010609060101010101" pitchFamily="49" charset="-122"/>
                <a:sym typeface="Arial" panose="020B0604020202020204" pitchFamily="34" charset="0"/>
              </a:rPr>
              <a:t>。</a:t>
            </a:r>
            <a:endParaRPr lang="zh-CN" altLang="en-US" sz="2000" dirty="0">
              <a:latin typeface="楷体" panose="02010609060101010101" pitchFamily="49" charset="-122"/>
              <a:ea typeface="楷体" panose="02010609060101010101" pitchFamily="49" charset="-122"/>
              <a:sym typeface="Arial" panose="020B0604020202020204" pitchFamily="34" charset="0"/>
            </a:endParaRPr>
          </a:p>
        </p:txBody>
      </p:sp>
      <p:sp>
        <p:nvSpPr>
          <p:cNvPr id="8" name="文本框 7"/>
          <p:cNvSpPr txBox="1"/>
          <p:nvPr/>
        </p:nvSpPr>
        <p:spPr>
          <a:xfrm>
            <a:off x="4398645" y="5847715"/>
            <a:ext cx="3529330" cy="398780"/>
          </a:xfrm>
          <a:prstGeom prst="rect">
            <a:avLst/>
          </a:prstGeom>
          <a:noFill/>
        </p:spPr>
        <p:txBody>
          <a:bodyPr wrap="square" rtlCol="0" anchor="t">
            <a:spAutoFit/>
          </a:bodyPr>
          <a:p>
            <a:r>
              <a:rPr lang="zh-CN" altLang="en-US" sz="2000" dirty="0" smtClean="0">
                <a:solidFill>
                  <a:srgbClr val="080A58"/>
                </a:solidFill>
                <a:latin typeface="宋体" panose="02010600030101010101" pitchFamily="2" charset="-122"/>
                <a:cs typeface="Arial" panose="020B0604020202020204" pitchFamily="34" charset="0"/>
                <a:sym typeface="+mn-ea"/>
              </a:rPr>
              <a:t>«</a:t>
            </a:r>
            <a:r>
              <a:rPr lang="zh-CN" altLang="en-US" sz="2000" dirty="0" smtClean="0">
                <a:solidFill>
                  <a:srgbClr val="080A58"/>
                </a:solidFill>
                <a:latin typeface="华文楷体" panose="02010600040101010101" pitchFamily="2" charset="-122"/>
                <a:ea typeface="华文楷体" panose="02010600040101010101" pitchFamily="2" charset="-122"/>
                <a:cs typeface="Arial" panose="020B0604020202020204" pitchFamily="34" charset="0"/>
                <a:sym typeface="+mn-ea"/>
              </a:rPr>
              <a:t>高处作业吊篮</a:t>
            </a:r>
            <a:r>
              <a:rPr lang="zh-CN" altLang="en-US" sz="2000" dirty="0" smtClean="0">
                <a:solidFill>
                  <a:srgbClr val="080A58"/>
                </a:solidFill>
                <a:latin typeface="宋体" panose="02010600030101010101" pitchFamily="2" charset="-122"/>
                <a:cs typeface="Arial" panose="020B0604020202020204" pitchFamily="34" charset="0"/>
                <a:sym typeface="+mn-ea"/>
              </a:rPr>
              <a:t>»</a:t>
            </a:r>
            <a:r>
              <a:rPr lang="zh-CN" altLang="en-US" sz="2000" dirty="0" smtClean="0">
                <a:solidFill>
                  <a:srgbClr val="080A58"/>
                </a:solidFill>
                <a:latin typeface="楷体" panose="02010609060101010101" pitchFamily="49" charset="-122"/>
                <a:ea typeface="楷体" panose="02010609060101010101" pitchFamily="49" charset="-122"/>
                <a:cs typeface="Arial" panose="020B0604020202020204" pitchFamily="34" charset="0"/>
                <a:sym typeface="+mn-ea"/>
              </a:rPr>
              <a:t>国标</a:t>
            </a:r>
            <a:r>
              <a:rPr lang="en-US" altLang="zh-CN" sz="2000" dirty="0" smtClean="0">
                <a:solidFill>
                  <a:srgbClr val="080A58"/>
                </a:solidFill>
                <a:latin typeface="楷体" panose="02010609060101010101" pitchFamily="49" charset="-122"/>
                <a:ea typeface="楷体" panose="02010609060101010101" pitchFamily="49" charset="-122"/>
                <a:cs typeface="Arial" panose="020B0604020202020204" pitchFamily="34" charset="0"/>
                <a:sym typeface="+mn-ea"/>
              </a:rPr>
              <a:t>2017</a:t>
            </a:r>
            <a:r>
              <a:rPr lang="zh-CN" altLang="en-US" sz="2000" dirty="0" smtClean="0">
                <a:solidFill>
                  <a:srgbClr val="080A58"/>
                </a:solidFill>
                <a:latin typeface="楷体" panose="02010609060101010101" pitchFamily="49" charset="-122"/>
                <a:ea typeface="楷体" panose="02010609060101010101" pitchFamily="49" charset="-122"/>
                <a:cs typeface="Arial" panose="020B0604020202020204" pitchFamily="34" charset="0"/>
                <a:sym typeface="+mn-ea"/>
              </a:rPr>
              <a:t>版</a:t>
            </a:r>
            <a:endParaRPr lang="zh-CN" altLang="en-US" sz="2000" dirty="0" smtClean="0">
              <a:solidFill>
                <a:srgbClr val="080A58"/>
              </a:solidFill>
              <a:latin typeface="楷体" panose="02010609060101010101" pitchFamily="49" charset="-122"/>
              <a:ea typeface="楷体" panose="02010609060101010101" pitchFamily="49" charset="-122"/>
              <a:cs typeface="Arial" panose="020B0604020202020204" pitchFamily="34" charset="0"/>
              <a:sym typeface="+mn-ea"/>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bwMode="auto">
          <a:xfrm>
            <a:off x="266065" y="1133475"/>
            <a:ext cx="3134360" cy="451485"/>
          </a:xfrm>
          <a:prstGeom prst="rect">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3600000" scaled="0"/>
          </a:gradFill>
          <a:ln w="9525" cap="flat" cmpd="sng" algn="ctr">
            <a:solidFill>
              <a:schemeClr val="tx1"/>
            </a:solidFill>
            <a:prstDash val="solid"/>
            <a:round/>
            <a:headEnd type="none" w="med" len="med"/>
            <a:tailEnd type="none" w="med" len="med"/>
          </a:ln>
          <a:scene3d>
            <a:camera prst="orthographicFront"/>
            <a:lightRig rig="threePt" dir="t"/>
          </a:scene3d>
          <a:sp3d>
            <a:bevelT/>
          </a:sp3d>
        </p:spPr>
        <p:txBody>
          <a:bodyPr vert="horz" wrap="square" lIns="36000" tIns="45720" rIns="36000" bIns="45720" numCol="1" rtlCol="0" anchor="ctr" anchorCtr="0" compatLnSpc="1"/>
          <a:lstStyle/>
          <a:p>
            <a:endParaRPr lang="en-US" altLang="zh-CN" sz="2000" b="1" dirty="0">
              <a:solidFill>
                <a:schemeClr val="tx1"/>
              </a:solidFill>
              <a:latin typeface="微软雅黑" panose="020B0503020204020204" pitchFamily="34" charset="-122"/>
              <a:ea typeface="微软雅黑" panose="020B0503020204020204" pitchFamily="34" charset="-122"/>
            </a:endParaRPr>
          </a:p>
          <a:p>
            <a:r>
              <a:rPr lang="zh-CN" altLang="en-US" sz="2000" b="1" dirty="0">
                <a:solidFill>
                  <a:schemeClr val="accent1"/>
                </a:solidFill>
                <a:latin typeface="微软雅黑" panose="020B0503020204020204" pitchFamily="34" charset="-122"/>
                <a:ea typeface="微软雅黑" panose="020B0503020204020204" pitchFamily="34" charset="-122"/>
                <a:sym typeface="+mn-ea"/>
              </a:rPr>
              <a:t>（</a:t>
            </a:r>
            <a:r>
              <a:rPr lang="en-US" altLang="zh-CN" sz="2000" b="1" dirty="0">
                <a:solidFill>
                  <a:schemeClr val="accent1"/>
                </a:solidFill>
                <a:latin typeface="微软雅黑" panose="020B0503020204020204" pitchFamily="34" charset="-122"/>
                <a:ea typeface="微软雅黑" panose="020B0503020204020204" pitchFamily="34" charset="-122"/>
                <a:sym typeface="+mn-ea"/>
              </a:rPr>
              <a:t>4</a:t>
            </a:r>
            <a:r>
              <a:rPr lang="zh-CN" altLang="en-US" sz="2000" b="1" dirty="0">
                <a:solidFill>
                  <a:schemeClr val="accent1"/>
                </a:solidFill>
                <a:latin typeface="微软雅黑" panose="020B0503020204020204" pitchFamily="34" charset="-122"/>
                <a:ea typeface="微软雅黑" panose="020B0503020204020204" pitchFamily="34" charset="-122"/>
                <a:sym typeface="+mn-ea"/>
              </a:rPr>
              <a:t>）</a:t>
            </a:r>
            <a:r>
              <a:rPr lang="en-US" altLang="zh-CN" sz="2000" b="1" dirty="0">
                <a:solidFill>
                  <a:schemeClr val="accent1"/>
                </a:solidFill>
                <a:latin typeface="微软雅黑" panose="020B0503020204020204" pitchFamily="34" charset="-122"/>
                <a:ea typeface="微软雅黑" panose="020B0503020204020204" pitchFamily="34" charset="-122"/>
                <a:sym typeface="+mn-ea"/>
              </a:rPr>
              <a:t> </a:t>
            </a:r>
            <a:r>
              <a:rPr lang="zh-CN" altLang="en-US" sz="2000" b="1" dirty="0">
                <a:solidFill>
                  <a:schemeClr val="accent1"/>
                </a:solidFill>
                <a:latin typeface="微软雅黑" panose="020B0503020204020204" pitchFamily="34" charset="-122"/>
                <a:ea typeface="微软雅黑" panose="020B0503020204020204" pitchFamily="34" charset="-122"/>
              </a:rPr>
              <a:t>悬挂装置</a:t>
            </a:r>
            <a:r>
              <a:rPr lang="zh-CN" altLang="en-US" sz="2000" b="1" dirty="0">
                <a:solidFill>
                  <a:schemeClr val="accent1"/>
                </a:solidFill>
                <a:latin typeface="微软雅黑" panose="020B0503020204020204" pitchFamily="34" charset="-122"/>
                <a:ea typeface="微软雅黑" panose="020B0503020204020204" pitchFamily="34" charset="-122"/>
                <a:sym typeface="+mn-ea"/>
              </a:rPr>
              <a:t>刚性固定</a:t>
            </a:r>
            <a:endParaRPr lang="zh-CN" altLang="en-US" sz="2000" b="1" dirty="0">
              <a:solidFill>
                <a:schemeClr val="accent1"/>
              </a:solidFill>
              <a:latin typeface="微软雅黑" panose="020B0503020204020204" pitchFamily="34" charset="-122"/>
              <a:ea typeface="微软雅黑" panose="020B0503020204020204" pitchFamily="34" charset="-122"/>
            </a:endParaRPr>
          </a:p>
          <a:p>
            <a:endParaRPr lang="zh-CN" altLang="zh-CN" sz="2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266065" y="1853838"/>
            <a:ext cx="11557000" cy="3415030"/>
          </a:xfrm>
          <a:prstGeom prst="rect">
            <a:avLst/>
          </a:prstGeom>
          <a:noFill/>
        </p:spPr>
        <p:txBody>
          <a:bodyPr wrap="square" rtlCol="0" anchor="t">
            <a:spAutoFit/>
          </a:bodyPr>
          <a:lstStyle/>
          <a:p>
            <a:pPr marL="0" marR="0" indent="268605" defTabSz="914400" eaLnBrk="1" latinLnBrk="0" hangingPunct="1">
              <a:lnSpc>
                <a:spcPct val="150000"/>
              </a:lnSpc>
              <a:buClrTx/>
              <a:buSzTx/>
              <a:buFontTx/>
              <a:buNone/>
            </a:pPr>
            <a:r>
              <a:rPr lang="en-US" altLang="zh-CN" dirty="0">
                <a:latin typeface="+mn-ea"/>
                <a:ea typeface="+mn-ea"/>
                <a:cs typeface="宋体" panose="02010600030101010101" pitchFamily="2" charset="-122"/>
                <a:sym typeface="+mn-ea"/>
              </a:rPr>
              <a:t>1</a:t>
            </a:r>
            <a:r>
              <a:rPr lang="zh-CN" altLang="en-US" dirty="0">
                <a:latin typeface="+mn-ea"/>
                <a:ea typeface="+mn-ea"/>
                <a:cs typeface="宋体" panose="02010600030101010101" pitchFamily="2" charset="-122"/>
                <a:sym typeface="+mn-ea"/>
              </a:rPr>
              <a:t>）</a:t>
            </a:r>
            <a:r>
              <a:rPr lang="en-US" altLang="zh-CN" dirty="0">
                <a:latin typeface="+mn-ea"/>
                <a:ea typeface="+mn-ea"/>
                <a:cs typeface="宋体" panose="02010600030101010101" pitchFamily="2" charset="-122"/>
                <a:sym typeface="+mn-ea"/>
              </a:rPr>
              <a:t> </a:t>
            </a:r>
            <a:r>
              <a:rPr lang="zh-CN" altLang="en-US" dirty="0">
                <a:latin typeface="+mn-ea"/>
                <a:ea typeface="+mn-ea"/>
                <a:cs typeface="宋体" panose="02010600030101010101" pitchFamily="2" charset="-122"/>
                <a:sym typeface="+mn-ea"/>
              </a:rPr>
              <a:t>前支架应采用抱箍工支托形式，后支架应采用抱箍形式。前支架采用支托形式固定时，悬高不应大于</a:t>
            </a:r>
            <a:r>
              <a:rPr lang="en-US" altLang="zh-CN" dirty="0">
                <a:latin typeface="+mn-ea"/>
                <a:ea typeface="+mn-ea"/>
                <a:cs typeface="宋体" panose="02010600030101010101" pitchFamily="2" charset="-122"/>
                <a:sym typeface="+mn-ea"/>
              </a:rPr>
              <a:t>400mm</a:t>
            </a:r>
            <a:r>
              <a:rPr lang="zh-CN" altLang="en-US" dirty="0">
                <a:latin typeface="+mn-ea"/>
                <a:ea typeface="+mn-ea"/>
                <a:cs typeface="宋体" panose="02010600030101010101" pitchFamily="2" charset="-122"/>
                <a:sym typeface="+mn-ea"/>
              </a:rPr>
              <a:t>，前后支架采用标准支架时，支架高度不应大于</a:t>
            </a:r>
            <a:r>
              <a:rPr lang="en-US" altLang="zh-CN" dirty="0">
                <a:latin typeface="+mn-ea"/>
                <a:ea typeface="+mn-ea"/>
                <a:cs typeface="宋体" panose="02010600030101010101" pitchFamily="2" charset="-122"/>
                <a:sym typeface="+mn-ea"/>
              </a:rPr>
              <a:t>1500</a:t>
            </a:r>
            <a:r>
              <a:rPr lang="zh-CN" altLang="en-US" dirty="0">
                <a:latin typeface="+mn-ea"/>
                <a:ea typeface="+mn-ea"/>
                <a:cs typeface="宋体" panose="02010600030101010101" pitchFamily="2" charset="-122"/>
                <a:sym typeface="+mn-ea"/>
              </a:rPr>
              <a:t>；</a:t>
            </a:r>
            <a:endParaRPr lang="en-US" altLang="zh-CN" dirty="0">
              <a:latin typeface="+mn-ea"/>
              <a:ea typeface="+mn-ea"/>
              <a:cs typeface="宋体" panose="02010600030101010101" pitchFamily="2" charset="-122"/>
              <a:sym typeface="+mn-ea"/>
            </a:endParaRPr>
          </a:p>
          <a:p>
            <a:pPr marL="0" marR="0" indent="268605" defTabSz="914400" eaLnBrk="1" latinLnBrk="0" hangingPunct="1">
              <a:lnSpc>
                <a:spcPct val="150000"/>
              </a:lnSpc>
              <a:buClrTx/>
              <a:buSzTx/>
              <a:buFontTx/>
              <a:buNone/>
            </a:pPr>
            <a:r>
              <a:rPr lang="en-US" altLang="zh-CN" dirty="0">
                <a:latin typeface="+mn-ea"/>
                <a:ea typeface="+mn-ea"/>
                <a:cs typeface="宋体" panose="02010600030101010101" pitchFamily="2" charset="-122"/>
                <a:sym typeface="+mn-ea"/>
              </a:rPr>
              <a:t> 2</a:t>
            </a:r>
            <a:r>
              <a:rPr lang="zh-CN" altLang="en-US" dirty="0">
                <a:latin typeface="+mn-ea"/>
                <a:ea typeface="+mn-ea"/>
                <a:cs typeface="宋体" panose="02010600030101010101" pitchFamily="2" charset="-122"/>
                <a:sym typeface="+mn-ea"/>
              </a:rPr>
              <a:t>）前梁外伸不应大于</a:t>
            </a:r>
            <a:r>
              <a:rPr lang="en-US" altLang="zh-CN" dirty="0">
                <a:latin typeface="+mn-ea"/>
                <a:ea typeface="+mn-ea"/>
                <a:cs typeface="宋体" panose="02010600030101010101" pitchFamily="2" charset="-122"/>
                <a:sym typeface="+mn-ea"/>
              </a:rPr>
              <a:t>1700mm</a:t>
            </a:r>
            <a:r>
              <a:rPr lang="zh-CN" altLang="en-US" dirty="0">
                <a:latin typeface="+mn-ea"/>
                <a:ea typeface="+mn-ea"/>
                <a:cs typeface="宋体" panose="02010600030101010101" pitchFamily="2" charset="-122"/>
                <a:sym typeface="+mn-ea"/>
              </a:rPr>
              <a:t>，后梁长度不应小于</a:t>
            </a:r>
            <a:r>
              <a:rPr lang="en-US" altLang="zh-CN" dirty="0">
                <a:latin typeface="+mn-ea"/>
                <a:ea typeface="+mn-ea"/>
                <a:cs typeface="宋体" panose="02010600030101010101" pitchFamily="2" charset="-122"/>
                <a:sym typeface="+mn-ea"/>
              </a:rPr>
              <a:t>1200; </a:t>
            </a:r>
            <a:endParaRPr lang="en-US" altLang="zh-CN" dirty="0">
              <a:latin typeface="+mn-ea"/>
              <a:ea typeface="+mn-ea"/>
              <a:cs typeface="宋体" panose="02010600030101010101" pitchFamily="2" charset="-122"/>
              <a:sym typeface="+mn-ea"/>
            </a:endParaRPr>
          </a:p>
          <a:p>
            <a:pPr marL="0" marR="0" indent="268605" defTabSz="914400" eaLnBrk="1" latinLnBrk="0" hangingPunct="1">
              <a:lnSpc>
                <a:spcPct val="150000"/>
              </a:lnSpc>
              <a:buClrTx/>
              <a:buSzTx/>
              <a:buFontTx/>
              <a:buNone/>
            </a:pPr>
            <a:r>
              <a:rPr lang="en-US" altLang="zh-CN" dirty="0">
                <a:latin typeface="+mn-ea"/>
                <a:ea typeface="+mn-ea"/>
                <a:cs typeface="宋体" panose="02010600030101010101" pitchFamily="2" charset="-122"/>
                <a:sym typeface="+mn-ea"/>
              </a:rPr>
              <a:t> 3</a:t>
            </a:r>
            <a:r>
              <a:rPr lang="zh-CN" altLang="en-US" dirty="0">
                <a:latin typeface="+mn-ea"/>
                <a:ea typeface="+mn-ea"/>
                <a:cs typeface="宋体" panose="02010600030101010101" pitchFamily="2" charset="-122"/>
                <a:sym typeface="+mn-ea"/>
              </a:rPr>
              <a:t>）抱箍用压板、螺杆等受力件材质、规格应按计算确定，钢板式压板厚度不应小于</a:t>
            </a:r>
            <a:r>
              <a:rPr lang="en-US" altLang="zh-CN" dirty="0">
                <a:latin typeface="+mn-ea"/>
                <a:ea typeface="+mn-ea"/>
                <a:cs typeface="宋体" panose="02010600030101010101" pitchFamily="2" charset="-122"/>
                <a:sym typeface="+mn-ea"/>
              </a:rPr>
              <a:t>16mm</a:t>
            </a:r>
            <a:r>
              <a:rPr lang="zh-CN" altLang="en-US" dirty="0">
                <a:latin typeface="+mn-ea"/>
                <a:ea typeface="+mn-ea"/>
                <a:cs typeface="宋体" panose="02010600030101010101" pitchFamily="2" charset="-122"/>
                <a:sym typeface="+mn-ea"/>
              </a:rPr>
              <a:t>；</a:t>
            </a:r>
            <a:r>
              <a:rPr lang="en-US" altLang="zh-CN" dirty="0">
                <a:latin typeface="+mn-ea"/>
                <a:ea typeface="+mn-ea"/>
                <a:cs typeface="宋体" panose="02010600030101010101" pitchFamily="2" charset="-122"/>
                <a:sym typeface="+mn-ea"/>
              </a:rPr>
              <a:t>  </a:t>
            </a:r>
            <a:r>
              <a:rPr lang="zh-CN" altLang="en-US" dirty="0">
                <a:latin typeface="+mn-ea"/>
                <a:ea typeface="+mn-ea"/>
                <a:cs typeface="宋体" panose="02010600030101010101" pitchFamily="2" charset="-122"/>
                <a:sym typeface="+mn-ea"/>
              </a:rPr>
              <a:t>型钢式规格不应小于</a:t>
            </a:r>
            <a:r>
              <a:rPr lang="en-US" altLang="zh-CN" dirty="0">
                <a:latin typeface="+mn-ea"/>
                <a:ea typeface="+mn-ea"/>
                <a:cs typeface="宋体" panose="02010600030101010101" pitchFamily="2" charset="-122"/>
                <a:sym typeface="+mn-ea"/>
              </a:rPr>
              <a:t>6.3#</a:t>
            </a:r>
            <a:r>
              <a:rPr lang="zh-CN" altLang="en-US" dirty="0">
                <a:latin typeface="+mn-ea"/>
                <a:ea typeface="+mn-ea"/>
                <a:cs typeface="宋体" panose="02010600030101010101" pitchFamily="2" charset="-122"/>
                <a:sym typeface="+mn-ea"/>
              </a:rPr>
              <a:t>槽钢、</a:t>
            </a:r>
            <a:r>
              <a:rPr lang="en-US" altLang="zh-CN" dirty="0">
                <a:latin typeface="+mn-ea"/>
                <a:ea typeface="+mn-ea"/>
                <a:cs typeface="宋体" panose="02010600030101010101" pitchFamily="2" charset="-122"/>
                <a:sym typeface="+mn-ea"/>
              </a:rPr>
              <a:t>63×6</a:t>
            </a:r>
            <a:r>
              <a:rPr lang="zh-CN" altLang="en-US" dirty="0">
                <a:latin typeface="+mn-ea"/>
                <a:ea typeface="+mn-ea"/>
                <a:cs typeface="宋体" panose="02010600030101010101" pitchFamily="2" charset="-122"/>
                <a:sym typeface="+mn-ea"/>
              </a:rPr>
              <a:t>等边角钢或</a:t>
            </a:r>
            <a:r>
              <a:rPr lang="en-US" altLang="zh-CN" dirty="0">
                <a:latin typeface="+mn-ea"/>
                <a:ea typeface="+mn-ea"/>
                <a:cs typeface="宋体" panose="02010600030101010101" pitchFamily="2" charset="-122"/>
                <a:sym typeface="+mn-ea"/>
              </a:rPr>
              <a:t>70×4mm</a:t>
            </a:r>
            <a:r>
              <a:rPr lang="zh-CN" altLang="en-US" dirty="0">
                <a:latin typeface="+mn-ea"/>
                <a:ea typeface="+mn-ea"/>
                <a:cs typeface="宋体" panose="02010600030101010101" pitchFamily="2" charset="-122"/>
                <a:sym typeface="+mn-ea"/>
              </a:rPr>
              <a:t>矩形空心型钢；</a:t>
            </a:r>
            <a:endParaRPr kumimoji="0" lang="zh-CN" altLang="en-US" i="0" cap="none" normalizeH="0" baseline="0" dirty="0">
              <a:latin typeface="+mn-ea"/>
              <a:ea typeface="+mn-ea"/>
              <a:cs typeface="宋体" panose="02010600030101010101" pitchFamily="2" charset="-122"/>
            </a:endParaRPr>
          </a:p>
          <a:p>
            <a:pPr marL="0" marR="0" indent="268605" defTabSz="914400" eaLnBrk="0" latinLnBrk="0" hangingPunct="0">
              <a:lnSpc>
                <a:spcPct val="150000"/>
              </a:lnSpc>
              <a:buClrTx/>
              <a:buSzTx/>
              <a:buFontTx/>
              <a:buNone/>
            </a:pPr>
            <a:r>
              <a:rPr lang="en-US" altLang="zh-CN" dirty="0">
                <a:latin typeface="+mn-ea"/>
                <a:ea typeface="+mn-ea"/>
                <a:cs typeface="宋体" panose="02010600030101010101" pitchFamily="2" charset="-122"/>
                <a:sym typeface="+mn-ea"/>
              </a:rPr>
              <a:t>4</a:t>
            </a:r>
            <a:r>
              <a:rPr lang="zh-CN" altLang="en-US" dirty="0">
                <a:latin typeface="+mn-ea"/>
                <a:ea typeface="+mn-ea"/>
                <a:cs typeface="宋体" panose="02010600030101010101" pitchFamily="2" charset="-122"/>
                <a:sym typeface="+mn-ea"/>
              </a:rPr>
              <a:t>）</a:t>
            </a:r>
            <a:r>
              <a:rPr lang="en-US" altLang="zh-CN" dirty="0">
                <a:latin typeface="+mn-ea"/>
                <a:ea typeface="+mn-ea"/>
                <a:cs typeface="宋体" panose="02010600030101010101" pitchFamily="2" charset="-122"/>
                <a:sym typeface="+mn-ea"/>
              </a:rPr>
              <a:t>  </a:t>
            </a:r>
            <a:r>
              <a:rPr lang="zh-CN" altLang="en-US" dirty="0">
                <a:latin typeface="+mn-ea"/>
                <a:ea typeface="+mn-ea"/>
                <a:cs typeface="宋体" panose="02010600030101010101" pitchFamily="2" charset="-122"/>
                <a:sym typeface="+mn-ea"/>
              </a:rPr>
              <a:t>螺杆直径不应小于</a:t>
            </a:r>
            <a:r>
              <a:rPr lang="en-US" altLang="zh-CN" dirty="0">
                <a:latin typeface="+mn-ea"/>
                <a:ea typeface="+mn-ea"/>
                <a:cs typeface="宋体" panose="02010600030101010101" pitchFamily="2" charset="-122"/>
                <a:sym typeface="+mn-ea"/>
              </a:rPr>
              <a:t>20mm</a:t>
            </a:r>
            <a:r>
              <a:rPr lang="zh-CN" altLang="en-US" dirty="0">
                <a:latin typeface="+mn-ea"/>
                <a:ea typeface="+mn-ea"/>
                <a:cs typeface="宋体" panose="02010600030101010101" pitchFamily="2" charset="-122"/>
                <a:sym typeface="+mn-ea"/>
              </a:rPr>
              <a:t>，螺杆螺纹应符合普通螺纹标准牙型参数；</a:t>
            </a:r>
            <a:endParaRPr kumimoji="0" lang="zh-CN" altLang="en-US" i="0" cap="none" normalizeH="0" baseline="0" dirty="0">
              <a:latin typeface="+mn-ea"/>
              <a:ea typeface="+mn-ea"/>
              <a:cs typeface="宋体" panose="02010600030101010101" pitchFamily="2" charset="-122"/>
            </a:endParaRPr>
          </a:p>
          <a:p>
            <a:pPr marL="0" marR="0" indent="268605" defTabSz="914400" eaLnBrk="0" latinLnBrk="0" hangingPunct="0">
              <a:lnSpc>
                <a:spcPct val="150000"/>
              </a:lnSpc>
              <a:buClrTx/>
              <a:buSzTx/>
              <a:buFontTx/>
              <a:buNone/>
            </a:pPr>
            <a:r>
              <a:rPr lang="en-US" altLang="zh-CN" dirty="0">
                <a:latin typeface="+mn-ea"/>
                <a:ea typeface="+mn-ea"/>
                <a:cs typeface="宋体" panose="02010600030101010101" pitchFamily="2" charset="-122"/>
                <a:sym typeface="+mn-ea"/>
              </a:rPr>
              <a:t>5</a:t>
            </a:r>
            <a:r>
              <a:rPr lang="zh-CN" altLang="en-US" dirty="0">
                <a:latin typeface="+mn-ea"/>
                <a:ea typeface="+mn-ea"/>
                <a:cs typeface="宋体" panose="02010600030101010101" pitchFamily="2" charset="-122"/>
                <a:sym typeface="+mn-ea"/>
              </a:rPr>
              <a:t>）</a:t>
            </a:r>
            <a:r>
              <a:rPr lang="en-US" altLang="zh-CN" dirty="0">
                <a:latin typeface="+mn-ea"/>
                <a:ea typeface="+mn-ea"/>
                <a:cs typeface="宋体" panose="02010600030101010101" pitchFamily="2" charset="-122"/>
                <a:sym typeface="+mn-ea"/>
              </a:rPr>
              <a:t>  </a:t>
            </a:r>
            <a:r>
              <a:rPr lang="zh-CN" altLang="en-US" dirty="0">
                <a:latin typeface="+mn-ea"/>
                <a:ea typeface="+mn-ea"/>
                <a:cs typeface="宋体" panose="02010600030101010101" pitchFamily="2" charset="-122"/>
                <a:sym typeface="+mn-ea"/>
              </a:rPr>
              <a:t>压板螺杆抱箍结构应有防支架滑移措施。螺杆应配标准平垫圈和双螺母，且有防螺母脱出措施。</a:t>
            </a:r>
            <a:endParaRPr lang="en-US" altLang="zh-CN" dirty="0">
              <a:latin typeface="+mn-ea"/>
              <a:ea typeface="+mn-ea"/>
              <a:cs typeface="宋体" panose="02010600030101010101" pitchFamily="2" charset="-122"/>
              <a:sym typeface="+mn-ea"/>
            </a:endParaRPr>
          </a:p>
          <a:p>
            <a:pPr marL="0" marR="0" indent="268605" defTabSz="914400" eaLnBrk="0" latinLnBrk="0" hangingPunct="0">
              <a:lnSpc>
                <a:spcPct val="150000"/>
              </a:lnSpc>
              <a:buClrTx/>
              <a:buSzTx/>
              <a:buFontTx/>
              <a:buNone/>
            </a:pPr>
            <a:endParaRPr lang="en-US" altLang="zh-CN" dirty="0">
              <a:solidFill>
                <a:srgbClr val="FF0000"/>
              </a:solidFill>
              <a:latin typeface="+mn-ea"/>
              <a:ea typeface="+mn-ea"/>
              <a:cs typeface="宋体" panose="02010600030101010101" pitchFamily="2" charset="-122"/>
              <a:sym typeface="+mn-ea"/>
            </a:endParaRPr>
          </a:p>
        </p:txBody>
      </p:sp>
      <p:pic>
        <p:nvPicPr>
          <p:cNvPr id="4" name="图片 3"/>
          <p:cNvPicPr>
            <a:picLocks noChangeAspect="1"/>
          </p:cNvPicPr>
          <p:nvPr/>
        </p:nvPicPr>
        <p:blipFill>
          <a:blip r:embed="rId1" cstate="print"/>
          <a:stretch>
            <a:fillRect/>
          </a:stretch>
        </p:blipFill>
        <p:spPr>
          <a:xfrm>
            <a:off x="409575" y="5238834"/>
            <a:ext cx="7233920" cy="3282866"/>
          </a:xfrm>
          <a:prstGeom prst="rect">
            <a:avLst/>
          </a:prstGeom>
        </p:spPr>
      </p:pic>
      <p:sp>
        <p:nvSpPr>
          <p:cNvPr id="7" name="TextBox 7"/>
          <p:cNvSpPr txBox="1">
            <a:spLocks noChangeArrowheads="1"/>
          </p:cNvSpPr>
          <p:nvPr/>
        </p:nvSpPr>
        <p:spPr bwMode="auto">
          <a:xfrm>
            <a:off x="466006" y="164465"/>
            <a:ext cx="2608039" cy="523220"/>
          </a:xfrm>
          <a:prstGeom prst="rect">
            <a:avLst/>
          </a:prstGeom>
          <a:noFill/>
          <a:ln w="9525">
            <a:noFill/>
            <a:miter lim="800000"/>
          </a:ln>
        </p:spPr>
        <p:txBody>
          <a:bodyPr wrap="square">
            <a:spAutoFit/>
          </a:bodyPr>
          <a:lstStyle/>
          <a:p>
            <a:pPr eaLnBrk="0" hangingPunct="0"/>
            <a:r>
              <a:rPr lang="zh-CN" altLang="en-US" sz="2800" dirty="0">
                <a:solidFill>
                  <a:srgbClr val="272424"/>
                </a:solidFill>
                <a:latin typeface="微软雅黑" panose="020B0503020204020204" pitchFamily="34" charset="-122"/>
                <a:ea typeface="微软雅黑" panose="020B0503020204020204" pitchFamily="34" charset="-122"/>
              </a:rPr>
              <a:t>《吊篮规程》</a:t>
            </a:r>
            <a:r>
              <a:rPr lang="en-US" altLang="zh-CN" sz="2800" dirty="0">
                <a:solidFill>
                  <a:srgbClr val="272424"/>
                </a:solidFill>
                <a:latin typeface="微软雅黑" panose="020B0503020204020204" pitchFamily="34" charset="-122"/>
                <a:ea typeface="微软雅黑" panose="020B0503020204020204" pitchFamily="34" charset="-122"/>
              </a:rPr>
              <a:t> </a:t>
            </a:r>
            <a:endParaRPr lang="zh-CN" altLang="en-US" sz="2800" dirty="0">
              <a:solidFill>
                <a:srgbClr val="FF0000"/>
              </a:solidFill>
              <a:latin typeface="微软雅黑" panose="020B0503020204020204" pitchFamily="34" charset="-122"/>
            </a:endParaRPr>
          </a:p>
        </p:txBody>
      </p:sp>
      <p:pic>
        <p:nvPicPr>
          <p:cNvPr id="1073742858" name="图片 119"/>
          <p:cNvPicPr>
            <a:picLocks noChangeAspect="1"/>
          </p:cNvPicPr>
          <p:nvPr/>
        </p:nvPicPr>
        <p:blipFill>
          <a:blip r:embed="rId2" cstate="print"/>
          <a:stretch>
            <a:fillRect/>
          </a:stretch>
        </p:blipFill>
        <p:spPr>
          <a:xfrm>
            <a:off x="8834755" y="6280785"/>
            <a:ext cx="3181350" cy="2230755"/>
          </a:xfrm>
          <a:prstGeom prst="rect">
            <a:avLst/>
          </a:prstGeom>
          <a:noFill/>
          <a:ln w="9525">
            <a:noFill/>
          </a:ln>
        </p:spPr>
      </p:pic>
      <p:sp>
        <p:nvSpPr>
          <p:cNvPr id="3" name="文本框 2"/>
          <p:cNvSpPr txBox="1"/>
          <p:nvPr/>
        </p:nvSpPr>
        <p:spPr>
          <a:xfrm>
            <a:off x="8834755" y="5801360"/>
            <a:ext cx="2936240" cy="368300"/>
          </a:xfrm>
          <a:prstGeom prst="rect">
            <a:avLst/>
          </a:prstGeom>
          <a:noFill/>
        </p:spPr>
        <p:txBody>
          <a:bodyPr wrap="none" rtlCol="0" anchor="t">
            <a:spAutoFit/>
          </a:bodyPr>
          <a:lstStyle/>
          <a:p>
            <a:r>
              <a:rPr lang="zh-CN" altLang="en-US" dirty="0">
                <a:latin typeface="+mn-ea"/>
                <a:ea typeface="+mn-ea"/>
                <a:cs typeface="宋体" panose="02010600030101010101" pitchFamily="2" charset="-122"/>
                <a:sym typeface="+mn-ea"/>
              </a:rPr>
              <a:t>不宜采用</a:t>
            </a:r>
            <a:r>
              <a:rPr lang="en-US" altLang="zh-CN" dirty="0">
                <a:latin typeface="+mn-ea"/>
                <a:ea typeface="+mn-ea"/>
                <a:cs typeface="宋体" panose="02010600030101010101" pitchFamily="2" charset="-122"/>
                <a:sym typeface="+mn-ea"/>
              </a:rPr>
              <a:t>U </a:t>
            </a:r>
            <a:r>
              <a:rPr lang="zh-CN" altLang="zh-CN" dirty="0">
                <a:latin typeface="+mn-ea"/>
                <a:ea typeface="+mn-ea"/>
                <a:cs typeface="宋体" panose="02010600030101010101" pitchFamily="2" charset="-122"/>
                <a:sym typeface="+mn-ea"/>
              </a:rPr>
              <a:t>型</a:t>
            </a:r>
            <a:r>
              <a:rPr lang="zh-CN" altLang="en-US" dirty="0">
                <a:latin typeface="+mn-ea"/>
                <a:ea typeface="+mn-ea"/>
                <a:cs typeface="宋体" panose="02010600030101010101" pitchFamily="2" charset="-122"/>
                <a:sym typeface="+mn-ea"/>
              </a:rPr>
              <a:t>螺杆连接方式</a:t>
            </a:r>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bwMode="auto">
          <a:xfrm>
            <a:off x="265430" y="1092200"/>
            <a:ext cx="3125470" cy="451485"/>
          </a:xfrm>
          <a:prstGeom prst="rect">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3600000" scaled="0"/>
          </a:gradFill>
          <a:ln w="9525" cap="flat" cmpd="sng" algn="ctr">
            <a:solidFill>
              <a:schemeClr val="tx1"/>
            </a:solidFill>
            <a:prstDash val="solid"/>
            <a:round/>
            <a:headEnd type="none" w="med" len="med"/>
            <a:tailEnd type="none" w="med" len="med"/>
          </a:ln>
          <a:scene3d>
            <a:camera prst="orthographicFront"/>
            <a:lightRig rig="threePt" dir="t"/>
          </a:scene3d>
          <a:sp3d>
            <a:bevelT/>
          </a:sp3d>
        </p:spPr>
        <p:txBody>
          <a:bodyPr vert="horz" wrap="square" lIns="36000" tIns="45720" rIns="36000" bIns="45720" numCol="1" rtlCol="0" anchor="ctr" anchorCtr="0" compatLnSpc="1"/>
          <a:lstStyle/>
          <a:p>
            <a:endParaRPr lang="en-US" altLang="zh-CN" sz="2000" b="1" dirty="0">
              <a:solidFill>
                <a:schemeClr val="tx1"/>
              </a:solidFill>
              <a:latin typeface="微软雅黑" panose="020B0503020204020204" pitchFamily="34" charset="-122"/>
              <a:ea typeface="微软雅黑" panose="020B0503020204020204" pitchFamily="34" charset="-122"/>
            </a:endParaRPr>
          </a:p>
          <a:p>
            <a:endParaRPr lang="en-US" altLang="zh-CN" sz="2000" b="1" dirty="0">
              <a:solidFill>
                <a:schemeClr val="tx1"/>
              </a:solidFill>
              <a:latin typeface="微软雅黑" panose="020B0503020204020204" pitchFamily="34" charset="-122"/>
              <a:ea typeface="微软雅黑" panose="020B0503020204020204" pitchFamily="34" charset="-122"/>
            </a:endParaRPr>
          </a:p>
          <a:p>
            <a:r>
              <a:rPr lang="zh-CN" altLang="en-US" sz="2000" b="1" dirty="0">
                <a:solidFill>
                  <a:schemeClr val="accent1"/>
                </a:solidFill>
                <a:latin typeface="微软雅黑" panose="020B0503020204020204" pitchFamily="34" charset="-122"/>
                <a:ea typeface="微软雅黑" panose="020B0503020204020204" pitchFamily="34" charset="-122"/>
                <a:sym typeface="+mn-ea"/>
              </a:rPr>
              <a:t>（</a:t>
            </a:r>
            <a:r>
              <a:rPr lang="en-US" altLang="zh-CN" sz="2000" b="1" dirty="0">
                <a:solidFill>
                  <a:schemeClr val="accent1"/>
                </a:solidFill>
                <a:latin typeface="微软雅黑" panose="020B0503020204020204" pitchFamily="34" charset="-122"/>
                <a:ea typeface="微软雅黑" panose="020B0503020204020204" pitchFamily="34" charset="-122"/>
                <a:sym typeface="+mn-ea"/>
              </a:rPr>
              <a:t>5</a:t>
            </a:r>
            <a:r>
              <a:rPr lang="zh-CN" altLang="en-US" sz="2000" b="1" dirty="0">
                <a:solidFill>
                  <a:schemeClr val="accent1"/>
                </a:solidFill>
                <a:latin typeface="微软雅黑" panose="020B0503020204020204" pitchFamily="34" charset="-122"/>
                <a:ea typeface="微软雅黑" panose="020B0503020204020204" pitchFamily="34" charset="-122"/>
                <a:sym typeface="+mn-ea"/>
              </a:rPr>
              <a:t>）</a:t>
            </a:r>
            <a:r>
              <a:rPr lang="en-US" altLang="zh-CN" sz="2000" b="1" dirty="0">
                <a:solidFill>
                  <a:schemeClr val="accent1"/>
                </a:solidFill>
                <a:latin typeface="微软雅黑" panose="020B0503020204020204" pitchFamily="34" charset="-122"/>
                <a:ea typeface="微软雅黑" panose="020B0503020204020204" pitchFamily="34" charset="-122"/>
                <a:sym typeface="+mn-ea"/>
              </a:rPr>
              <a:t> </a:t>
            </a:r>
            <a:r>
              <a:rPr lang="zh-CN" altLang="en-US" sz="2000" b="1" dirty="0">
                <a:solidFill>
                  <a:schemeClr val="accent1"/>
                </a:solidFill>
                <a:latin typeface="微软雅黑" panose="020B0503020204020204" pitchFamily="34" charset="-122"/>
                <a:ea typeface="微软雅黑" panose="020B0503020204020204" pitchFamily="34" charset="-122"/>
              </a:rPr>
              <a:t>悬挂装置后</a:t>
            </a:r>
            <a:r>
              <a:rPr lang="zh-CN" altLang="en-US" sz="2000" b="1" dirty="0">
                <a:solidFill>
                  <a:schemeClr val="accent1"/>
                </a:solidFill>
                <a:latin typeface="微软雅黑" panose="020B0503020204020204" pitchFamily="34" charset="-122"/>
                <a:ea typeface="微软雅黑" panose="020B0503020204020204" pitchFamily="34" charset="-122"/>
                <a:sym typeface="+mn-ea"/>
              </a:rPr>
              <a:t>捆绑式</a:t>
            </a:r>
            <a:endParaRPr lang="zh-CN" altLang="en-US" sz="2000" b="1" dirty="0">
              <a:solidFill>
                <a:schemeClr val="accent1"/>
              </a:solidFill>
              <a:latin typeface="微软雅黑" panose="020B0503020204020204" pitchFamily="34" charset="-122"/>
              <a:ea typeface="微软雅黑" panose="020B0503020204020204" pitchFamily="34" charset="-122"/>
            </a:endParaRPr>
          </a:p>
          <a:p>
            <a:endParaRPr lang="zh-CN" altLang="en-US" sz="2000" b="1" dirty="0">
              <a:solidFill>
                <a:schemeClr val="accent1"/>
              </a:solidFill>
              <a:latin typeface="微软雅黑" panose="020B0503020204020204" pitchFamily="34" charset="-122"/>
              <a:ea typeface="微软雅黑" panose="020B0503020204020204" pitchFamily="34" charset="-122"/>
            </a:endParaRPr>
          </a:p>
          <a:p>
            <a:endParaRPr lang="zh-CN" altLang="zh-CN" sz="2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p:cNvPicPr>
            <a:picLocks noChangeAspect="1"/>
          </p:cNvPicPr>
          <p:nvPr>
            <p:custDataLst>
              <p:tags r:id="rId1"/>
            </p:custDataLst>
          </p:nvPr>
        </p:nvPicPr>
        <p:blipFill>
          <a:blip r:embed="rId2" cstate="print"/>
          <a:stretch>
            <a:fillRect/>
          </a:stretch>
        </p:blipFill>
        <p:spPr>
          <a:xfrm>
            <a:off x="121285" y="4806315"/>
            <a:ext cx="9602470" cy="3764915"/>
          </a:xfrm>
          <a:prstGeom prst="rect">
            <a:avLst/>
          </a:prstGeom>
        </p:spPr>
      </p:pic>
      <p:sp>
        <p:nvSpPr>
          <p:cNvPr id="310275" name="Rectangle 3"/>
          <p:cNvSpPr>
            <a:spLocks noChangeArrowheads="1"/>
          </p:cNvSpPr>
          <p:nvPr/>
        </p:nvSpPr>
        <p:spPr bwMode="auto">
          <a:xfrm>
            <a:off x="193675" y="1709955"/>
            <a:ext cx="11197590" cy="2951898"/>
          </a:xfrm>
          <a:prstGeom prst="rect">
            <a:avLst/>
          </a:prstGeom>
          <a:noFill/>
          <a:ln w="9525">
            <a:noFill/>
            <a:miter lim="800000"/>
          </a:ln>
          <a:effectLst/>
        </p:spPr>
        <p:txBody>
          <a:bodyPr vert="horz" wrap="square" lIns="91440" tIns="45720" rIns="91440" bIns="45720" numCol="1" anchor="ctr" anchorCtr="0" compatLnSpc="1">
            <a:spAutoFit/>
          </a:bodyPr>
          <a:lstStyle/>
          <a:p>
            <a:pPr indent="268605" eaLnBrk="1" hangingPunct="1">
              <a:lnSpc>
                <a:spcPct val="150000"/>
              </a:lnSpc>
            </a:pPr>
            <a:r>
              <a:rPr dirty="0">
                <a:latin typeface="+mn-ea"/>
                <a:ea typeface="+mn-ea"/>
                <a:cs typeface="宋体" panose="02010600030101010101" pitchFamily="2" charset="-122"/>
              </a:rPr>
              <a:t>1</a:t>
            </a:r>
            <a:r>
              <a:rPr lang="zh-CN" dirty="0">
                <a:latin typeface="+mn-ea"/>
                <a:ea typeface="+mn-ea"/>
                <a:cs typeface="宋体" panose="02010600030101010101" pitchFamily="2" charset="-122"/>
              </a:rPr>
              <a:t>）</a:t>
            </a:r>
            <a:r>
              <a:rPr dirty="0">
                <a:latin typeface="+mn-ea"/>
                <a:ea typeface="+mn-ea"/>
                <a:cs typeface="宋体" panose="02010600030101010101" pitchFamily="2" charset="-122"/>
              </a:rPr>
              <a:t>悬挂装置前支架应采用刚性连接固定，且应有侧向稳定措施；</a:t>
            </a:r>
            <a:endParaRPr dirty="0">
              <a:latin typeface="+mn-ea"/>
              <a:ea typeface="+mn-ea"/>
              <a:cs typeface="宋体" panose="02010600030101010101" pitchFamily="2" charset="-122"/>
            </a:endParaRPr>
          </a:p>
          <a:p>
            <a:pPr indent="268605" eaLnBrk="1" hangingPunct="1">
              <a:lnSpc>
                <a:spcPct val="150000"/>
              </a:lnSpc>
            </a:pPr>
            <a:r>
              <a:rPr dirty="0">
                <a:latin typeface="+mn-ea"/>
                <a:ea typeface="+mn-ea"/>
                <a:cs typeface="宋体" panose="02010600030101010101" pitchFamily="2" charset="-122"/>
              </a:rPr>
              <a:t>2</a:t>
            </a:r>
            <a:r>
              <a:rPr lang="zh-CN" dirty="0">
                <a:latin typeface="+mn-ea"/>
                <a:ea typeface="+mn-ea"/>
                <a:cs typeface="宋体" panose="02010600030101010101" pitchFamily="2" charset="-122"/>
              </a:rPr>
              <a:t>）</a:t>
            </a:r>
            <a:r>
              <a:rPr lang="zh-CN" altLang="en-US" dirty="0">
                <a:latin typeface="+mn-ea"/>
                <a:ea typeface="+mn-ea"/>
                <a:cs typeface="宋体" panose="02010600030101010101" pitchFamily="2" charset="-122"/>
              </a:rPr>
              <a:t>前支架采用支托形式固定时，悬高不大于</a:t>
            </a:r>
            <a:r>
              <a:rPr lang="en-US" altLang="zh-CN" dirty="0">
                <a:latin typeface="+mn-ea"/>
                <a:ea typeface="+mn-ea"/>
                <a:cs typeface="宋体" panose="02010600030101010101" pitchFamily="2" charset="-122"/>
              </a:rPr>
              <a:t>400</a:t>
            </a:r>
            <a:r>
              <a:rPr lang="zh-CN" altLang="en-US" dirty="0">
                <a:latin typeface="+mn-ea"/>
                <a:ea typeface="+mn-ea"/>
                <a:cs typeface="宋体" panose="02010600030101010101" pitchFamily="2" charset="-122"/>
              </a:rPr>
              <a:t>；前支架采用标准支架时，支架高度不应大于</a:t>
            </a:r>
            <a:r>
              <a:rPr lang="en-US" altLang="zh-CN" dirty="0">
                <a:latin typeface="+mn-ea"/>
                <a:ea typeface="+mn-ea"/>
                <a:cs typeface="宋体" panose="02010600030101010101" pitchFamily="2" charset="-122"/>
              </a:rPr>
              <a:t>1500mm</a:t>
            </a:r>
            <a:r>
              <a:rPr lang="zh-CN" altLang="en-US" dirty="0">
                <a:latin typeface="+mn-ea"/>
                <a:ea typeface="+mn-ea"/>
                <a:cs typeface="宋体" panose="02010600030101010101" pitchFamily="2" charset="-122"/>
              </a:rPr>
              <a:t>；</a:t>
            </a:r>
            <a:endParaRPr lang="en-US" altLang="zh-CN" dirty="0">
              <a:latin typeface="+mn-ea"/>
              <a:ea typeface="+mn-ea"/>
              <a:cs typeface="宋体" panose="02010600030101010101" pitchFamily="2" charset="-122"/>
            </a:endParaRPr>
          </a:p>
          <a:p>
            <a:pPr indent="268605" eaLnBrk="1" hangingPunct="1">
              <a:lnSpc>
                <a:spcPct val="150000"/>
              </a:lnSpc>
            </a:pPr>
            <a:r>
              <a:rPr lang="en-US" dirty="0">
                <a:latin typeface="+mn-ea"/>
                <a:ea typeface="+mn-ea"/>
                <a:cs typeface="宋体" panose="02010600030101010101" pitchFamily="2" charset="-122"/>
              </a:rPr>
              <a:t>3</a:t>
            </a:r>
            <a:r>
              <a:rPr lang="zh-CN" altLang="en-US" dirty="0">
                <a:latin typeface="+mn-ea"/>
                <a:ea typeface="+mn-ea"/>
                <a:cs typeface="宋体" panose="02010600030101010101" pitchFamily="2" charset="-122"/>
              </a:rPr>
              <a:t>）前梁外伸不应大于</a:t>
            </a:r>
            <a:r>
              <a:rPr lang="en-US" altLang="zh-CN" dirty="0">
                <a:latin typeface="+mn-ea"/>
                <a:ea typeface="+mn-ea"/>
                <a:cs typeface="宋体" panose="02010600030101010101" pitchFamily="2" charset="-122"/>
              </a:rPr>
              <a:t>1700mm</a:t>
            </a:r>
            <a:r>
              <a:rPr lang="zh-CN" altLang="en-US" dirty="0">
                <a:latin typeface="+mn-ea"/>
                <a:ea typeface="+mn-ea"/>
                <a:cs typeface="宋体" panose="02010600030101010101" pitchFamily="2" charset="-122"/>
              </a:rPr>
              <a:t>，后梁长度不应小于</a:t>
            </a:r>
            <a:r>
              <a:rPr lang="en-US" altLang="zh-CN" dirty="0">
                <a:latin typeface="+mn-ea"/>
                <a:ea typeface="+mn-ea"/>
                <a:cs typeface="宋体" panose="02010600030101010101" pitchFamily="2" charset="-122"/>
              </a:rPr>
              <a:t>1200mm</a:t>
            </a:r>
            <a:r>
              <a:rPr lang="zh-CN" altLang="en-US" dirty="0">
                <a:latin typeface="+mn-ea"/>
                <a:ea typeface="+mn-ea"/>
                <a:cs typeface="宋体" panose="02010600030101010101" pitchFamily="2" charset="-122"/>
              </a:rPr>
              <a:t>；</a:t>
            </a:r>
            <a:endParaRPr lang="en-US" altLang="zh-CN" dirty="0">
              <a:latin typeface="+mn-ea"/>
              <a:ea typeface="+mn-ea"/>
              <a:cs typeface="宋体" panose="02010600030101010101" pitchFamily="2" charset="-122"/>
            </a:endParaRPr>
          </a:p>
          <a:p>
            <a:pPr indent="268605" eaLnBrk="1" hangingPunct="1">
              <a:lnSpc>
                <a:spcPct val="150000"/>
              </a:lnSpc>
            </a:pPr>
            <a:r>
              <a:rPr lang="en-US" dirty="0">
                <a:latin typeface="+mn-ea"/>
                <a:ea typeface="+mn-ea"/>
                <a:cs typeface="宋体" panose="02010600030101010101" pitchFamily="2" charset="-122"/>
              </a:rPr>
              <a:t>4</a:t>
            </a:r>
            <a:r>
              <a:rPr lang="zh-CN" altLang="en-US" dirty="0">
                <a:latin typeface="+mn-ea"/>
                <a:ea typeface="+mn-ea"/>
                <a:cs typeface="宋体" panose="02010600030101010101" pitchFamily="2" charset="-122"/>
              </a:rPr>
              <a:t>）</a:t>
            </a:r>
            <a:r>
              <a:rPr dirty="0">
                <a:latin typeface="+mn-ea"/>
                <a:ea typeface="+mn-ea"/>
                <a:cs typeface="宋体" panose="02010600030101010101" pitchFamily="2" charset="-122"/>
              </a:rPr>
              <a:t>后固定点捆绑用钢丝绳规格不应小于吊篮工作钢丝绳，并应</a:t>
            </a:r>
            <a:endParaRPr dirty="0">
              <a:latin typeface="+mn-ea"/>
              <a:ea typeface="+mn-ea"/>
              <a:cs typeface="宋体" panose="02010600030101010101" pitchFamily="2" charset="-122"/>
            </a:endParaRPr>
          </a:p>
          <a:p>
            <a:pPr indent="268605" eaLnBrk="1" hangingPunct="1">
              <a:lnSpc>
                <a:spcPct val="150000"/>
              </a:lnSpc>
            </a:pPr>
            <a:r>
              <a:rPr dirty="0">
                <a:latin typeface="+mn-ea"/>
                <a:ea typeface="+mn-ea"/>
                <a:cs typeface="宋体" panose="02010600030101010101" pitchFamily="2" charset="-122"/>
              </a:rPr>
              <a:t>左右二侧相互独立捆绑，每个捆绑点捆绑圈</a:t>
            </a:r>
            <a:endParaRPr lang="en-US" dirty="0">
              <a:latin typeface="+mn-ea"/>
              <a:ea typeface="+mn-ea"/>
              <a:cs typeface="宋体" panose="02010600030101010101" pitchFamily="2" charset="-122"/>
            </a:endParaRPr>
          </a:p>
          <a:p>
            <a:pPr indent="268605" eaLnBrk="1" hangingPunct="1">
              <a:lnSpc>
                <a:spcPct val="150000"/>
              </a:lnSpc>
            </a:pPr>
            <a:r>
              <a:rPr lang="en-US" dirty="0">
                <a:latin typeface="+mn-ea"/>
                <a:ea typeface="+mn-ea"/>
                <a:cs typeface="宋体" panose="02010600030101010101" pitchFamily="2" charset="-122"/>
              </a:rPr>
              <a:t>     </a:t>
            </a:r>
            <a:r>
              <a:rPr dirty="0">
                <a:latin typeface="+mn-ea"/>
                <a:ea typeface="+mn-ea"/>
                <a:cs typeface="宋体" panose="02010600030101010101" pitchFamily="2" charset="-122"/>
              </a:rPr>
              <a:t>数不应少于8圈，并具有张紧措施。</a:t>
            </a:r>
            <a:endParaRPr lang="en-US" dirty="0">
              <a:latin typeface="+mn-ea"/>
              <a:ea typeface="+mn-ea"/>
              <a:cs typeface="宋体" panose="02010600030101010101" pitchFamily="2" charset="-122"/>
            </a:endParaRPr>
          </a:p>
          <a:p>
            <a:pPr indent="268605" eaLnBrk="1" hangingPunct="1">
              <a:lnSpc>
                <a:spcPct val="150000"/>
              </a:lnSpc>
            </a:pPr>
            <a:r>
              <a:rPr lang="zh-CN" altLang="en-US" dirty="0">
                <a:solidFill>
                  <a:srgbClr val="21A3D0"/>
                </a:solidFill>
                <a:latin typeface="+mn-ea"/>
                <a:ea typeface="+mn-ea"/>
                <a:cs typeface="宋体" panose="02010600030101010101" pitchFamily="2" charset="-122"/>
              </a:rPr>
              <a:t>                                        （前支托底座建议改成</a:t>
            </a:r>
            <a:r>
              <a:rPr lang="en-US" altLang="zh-CN" dirty="0">
                <a:solidFill>
                  <a:srgbClr val="21A3D0"/>
                </a:solidFill>
                <a:latin typeface="+mn-ea"/>
                <a:ea typeface="+mn-ea"/>
                <a:cs typeface="宋体" panose="02010600030101010101" pitchFamily="2" charset="-122"/>
              </a:rPr>
              <a:t>90</a:t>
            </a:r>
            <a:r>
              <a:rPr lang="zh-CN" altLang="en-US" dirty="0">
                <a:solidFill>
                  <a:srgbClr val="21A3D0"/>
                </a:solidFill>
                <a:latin typeface="+mn-ea"/>
                <a:ea typeface="+mn-ea"/>
                <a:cs typeface="宋体" panose="02010600030101010101" pitchFamily="2" charset="-122"/>
              </a:rPr>
              <a:t>度直角型）</a:t>
            </a:r>
            <a:endParaRPr dirty="0">
              <a:solidFill>
                <a:srgbClr val="21A3D0"/>
              </a:solidFill>
              <a:latin typeface="+mn-ea"/>
              <a:ea typeface="+mn-ea"/>
              <a:cs typeface="宋体" panose="02010600030101010101" pitchFamily="2" charset="-122"/>
            </a:endParaRPr>
          </a:p>
        </p:txBody>
      </p:sp>
      <p:sp>
        <p:nvSpPr>
          <p:cNvPr id="7" name="TextBox 7"/>
          <p:cNvSpPr txBox="1">
            <a:spLocks noChangeArrowheads="1"/>
          </p:cNvSpPr>
          <p:nvPr/>
        </p:nvSpPr>
        <p:spPr bwMode="auto">
          <a:xfrm>
            <a:off x="466006" y="164465"/>
            <a:ext cx="2608039" cy="523220"/>
          </a:xfrm>
          <a:prstGeom prst="rect">
            <a:avLst/>
          </a:prstGeom>
          <a:noFill/>
          <a:ln w="9525">
            <a:noFill/>
            <a:miter lim="800000"/>
          </a:ln>
        </p:spPr>
        <p:txBody>
          <a:bodyPr wrap="square">
            <a:spAutoFit/>
          </a:bodyPr>
          <a:lstStyle/>
          <a:p>
            <a:pPr eaLnBrk="0" hangingPunct="0"/>
            <a:r>
              <a:rPr lang="zh-CN" altLang="en-US" sz="2800" dirty="0">
                <a:solidFill>
                  <a:srgbClr val="272424"/>
                </a:solidFill>
                <a:latin typeface="微软雅黑" panose="020B0503020204020204" pitchFamily="34" charset="-122"/>
                <a:ea typeface="微软雅黑" panose="020B0503020204020204" pitchFamily="34" charset="-122"/>
              </a:rPr>
              <a:t>《吊篮规程》</a:t>
            </a:r>
            <a:r>
              <a:rPr lang="en-US" altLang="zh-CN" sz="2800" dirty="0">
                <a:solidFill>
                  <a:srgbClr val="272424"/>
                </a:solidFill>
                <a:latin typeface="微软雅黑" panose="020B0503020204020204" pitchFamily="34" charset="-122"/>
                <a:ea typeface="微软雅黑" panose="020B0503020204020204" pitchFamily="34" charset="-122"/>
              </a:rPr>
              <a:t> </a:t>
            </a:r>
            <a:endParaRPr lang="zh-CN" altLang="en-US" sz="2800" dirty="0">
              <a:solidFill>
                <a:srgbClr val="FF0000"/>
              </a:solidFill>
              <a:latin typeface="微软雅黑" panose="020B0503020204020204" pitchFamily="34" charset="-122"/>
            </a:endParaRPr>
          </a:p>
        </p:txBody>
      </p:sp>
      <p:pic>
        <p:nvPicPr>
          <p:cNvPr id="1073742852" name="图片 104"/>
          <p:cNvPicPr>
            <a:picLocks noChangeAspect="1"/>
          </p:cNvPicPr>
          <p:nvPr>
            <p:custDataLst>
              <p:tags r:id="rId3"/>
            </p:custDataLst>
          </p:nvPr>
        </p:nvPicPr>
        <p:blipFill>
          <a:blip r:embed="rId4" cstate="print"/>
          <a:stretch>
            <a:fillRect/>
          </a:stretch>
        </p:blipFill>
        <p:spPr>
          <a:xfrm>
            <a:off x="9626600" y="6962140"/>
            <a:ext cx="2406015" cy="1609090"/>
          </a:xfrm>
          <a:prstGeom prst="rect">
            <a:avLst/>
          </a:prstGeom>
          <a:noFill/>
          <a:ln w="9525">
            <a:noFill/>
          </a:ln>
        </p:spPr>
      </p:pic>
      <p:sp>
        <p:nvSpPr>
          <p:cNvPr id="2" name="文本框 1"/>
          <p:cNvSpPr txBox="1"/>
          <p:nvPr/>
        </p:nvSpPr>
        <p:spPr>
          <a:xfrm>
            <a:off x="9554845" y="6593840"/>
            <a:ext cx="2468880" cy="368300"/>
          </a:xfrm>
          <a:prstGeom prst="rect">
            <a:avLst/>
          </a:prstGeom>
          <a:noFill/>
        </p:spPr>
        <p:txBody>
          <a:bodyPr wrap="none" rtlCol="0" anchor="t">
            <a:spAutoFit/>
          </a:bodyPr>
          <a:lstStyle/>
          <a:p>
            <a:pPr algn="l"/>
            <a:r>
              <a:rPr lang="zh-CN" b="1" dirty="0">
                <a:latin typeface="+mn-ea"/>
                <a:ea typeface="+mn-ea"/>
                <a:cs typeface="宋体" panose="02010600030101010101" pitchFamily="2" charset="-122"/>
                <a:sym typeface="+mn-ea"/>
              </a:rPr>
              <a:t>不宜采用斜交</a:t>
            </a:r>
            <a:r>
              <a:rPr b="1" dirty="0">
                <a:latin typeface="+mn-ea"/>
                <a:ea typeface="+mn-ea"/>
                <a:cs typeface="宋体" panose="02010600030101010101" pitchFamily="2" charset="-122"/>
                <a:sym typeface="+mn-ea"/>
              </a:rPr>
              <a:t>捆绑</a:t>
            </a:r>
            <a:r>
              <a:rPr lang="zh-CN" b="1" dirty="0">
                <a:latin typeface="+mn-ea"/>
                <a:ea typeface="+mn-ea"/>
                <a:cs typeface="宋体" panose="02010600030101010101" pitchFamily="2" charset="-122"/>
                <a:sym typeface="+mn-ea"/>
              </a:rPr>
              <a:t>方式</a:t>
            </a:r>
            <a:endParaRPr lang="zh-CN" b="1" dirty="0">
              <a:latin typeface="+mn-ea"/>
              <a:ea typeface="+mn-ea"/>
              <a:cs typeface="宋体" panose="02010600030101010101" pitchFamily="2" charset="-122"/>
              <a:sym typeface="+mn-ea"/>
            </a:endParaRPr>
          </a:p>
        </p:txBody>
      </p:sp>
      <p:pic>
        <p:nvPicPr>
          <p:cNvPr id="3" name="图片 658"/>
          <p:cNvPicPr>
            <a:picLocks noChangeAspect="1"/>
          </p:cNvPicPr>
          <p:nvPr/>
        </p:nvPicPr>
        <p:blipFill>
          <a:blip r:embed="rId5" cstate="print"/>
          <a:stretch>
            <a:fillRect/>
          </a:stretch>
        </p:blipFill>
        <p:spPr>
          <a:xfrm>
            <a:off x="7034530" y="3366135"/>
            <a:ext cx="4881245" cy="2256155"/>
          </a:xfrm>
          <a:prstGeom prst="rect">
            <a:avLst/>
          </a:prstGeom>
          <a:noFill/>
          <a:ln w="9525">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bwMode="auto">
          <a:xfrm>
            <a:off x="265430" y="1133475"/>
            <a:ext cx="3877945" cy="605155"/>
          </a:xfrm>
          <a:prstGeom prst="rect">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3600000" scaled="0"/>
          </a:gradFill>
          <a:ln w="9525" cap="flat" cmpd="sng" algn="ctr">
            <a:solidFill>
              <a:schemeClr val="tx1"/>
            </a:solidFill>
            <a:prstDash val="solid"/>
            <a:round/>
            <a:headEnd type="none" w="med" len="med"/>
            <a:tailEnd type="none" w="med" len="med"/>
          </a:ln>
          <a:scene3d>
            <a:camera prst="orthographicFront"/>
            <a:lightRig rig="threePt" dir="t"/>
          </a:scene3d>
          <a:sp3d>
            <a:bevelT/>
          </a:sp3d>
        </p:spPr>
        <p:txBody>
          <a:bodyPr vert="horz" wrap="square" lIns="36000" tIns="45720" rIns="36000" bIns="45720" numCol="1" rtlCol="0" anchor="ctr" anchorCtr="0" compatLnSpc="1"/>
          <a:lstStyle/>
          <a:p>
            <a:endParaRPr lang="en-US" altLang="zh-CN" sz="2000" b="1" dirty="0">
              <a:solidFill>
                <a:schemeClr val="tx1"/>
              </a:solidFill>
              <a:latin typeface="微软雅黑" panose="020B0503020204020204" pitchFamily="34" charset="-122"/>
              <a:ea typeface="微软雅黑" panose="020B0503020204020204" pitchFamily="34" charset="-122"/>
            </a:endParaRPr>
          </a:p>
          <a:p>
            <a:endParaRPr lang="en-US" altLang="zh-CN" sz="2000" b="1" dirty="0">
              <a:solidFill>
                <a:schemeClr val="tx1"/>
              </a:solidFill>
              <a:latin typeface="微软雅黑" panose="020B0503020204020204" pitchFamily="34" charset="-122"/>
              <a:ea typeface="微软雅黑" panose="020B0503020204020204" pitchFamily="34" charset="-122"/>
            </a:endParaRPr>
          </a:p>
          <a:p>
            <a:r>
              <a:rPr lang="zh-CN" altLang="en-US" sz="2000" b="1" dirty="0">
                <a:solidFill>
                  <a:schemeClr val="accent1"/>
                </a:solidFill>
                <a:latin typeface="微软雅黑" panose="020B0503020204020204" pitchFamily="34" charset="-122"/>
                <a:ea typeface="微软雅黑" panose="020B0503020204020204" pitchFamily="34" charset="-122"/>
                <a:sym typeface="+mn-ea"/>
              </a:rPr>
              <a:t>（</a:t>
            </a:r>
            <a:r>
              <a:rPr lang="en-US" altLang="zh-CN" sz="2000" b="1" dirty="0">
                <a:solidFill>
                  <a:schemeClr val="accent1"/>
                </a:solidFill>
                <a:latin typeface="微软雅黑" panose="020B0503020204020204" pitchFamily="34" charset="-122"/>
                <a:ea typeface="微软雅黑" panose="020B0503020204020204" pitchFamily="34" charset="-122"/>
                <a:sym typeface="+mn-ea"/>
              </a:rPr>
              <a:t>6</a:t>
            </a:r>
            <a:r>
              <a:rPr lang="zh-CN" altLang="en-US" sz="2000" b="1" dirty="0">
                <a:solidFill>
                  <a:schemeClr val="accent1"/>
                </a:solidFill>
                <a:latin typeface="微软雅黑" panose="020B0503020204020204" pitchFamily="34" charset="-122"/>
                <a:ea typeface="微软雅黑" panose="020B0503020204020204" pitchFamily="34" charset="-122"/>
                <a:sym typeface="+mn-ea"/>
              </a:rPr>
              <a:t>）</a:t>
            </a:r>
            <a:r>
              <a:rPr lang="en-US" altLang="zh-CN" sz="2000" b="1" dirty="0">
                <a:solidFill>
                  <a:schemeClr val="accent1"/>
                </a:solidFill>
                <a:latin typeface="微软雅黑" panose="020B0503020204020204" pitchFamily="34" charset="-122"/>
                <a:ea typeface="微软雅黑" panose="020B0503020204020204" pitchFamily="34" charset="-122"/>
                <a:sym typeface="+mn-ea"/>
              </a:rPr>
              <a:t> </a:t>
            </a:r>
            <a:r>
              <a:rPr lang="zh-CN" altLang="en-US" sz="2000" b="1" dirty="0">
                <a:solidFill>
                  <a:schemeClr val="accent1"/>
                </a:solidFill>
                <a:latin typeface="微软雅黑" panose="020B0503020204020204" pitchFamily="34" charset="-122"/>
                <a:ea typeface="微软雅黑" panose="020B0503020204020204" pitchFamily="34" charset="-122"/>
              </a:rPr>
              <a:t>悬挂装置</a:t>
            </a:r>
            <a:r>
              <a:rPr lang="zh-CN" altLang="en-US" sz="2000" b="1" dirty="0">
                <a:solidFill>
                  <a:schemeClr val="accent1"/>
                </a:solidFill>
                <a:latin typeface="微软雅黑" panose="020B0503020204020204" pitchFamily="34" charset="-122"/>
                <a:ea typeface="微软雅黑" panose="020B0503020204020204" pitchFamily="34" charset="-122"/>
                <a:sym typeface="+mn-ea"/>
              </a:rPr>
              <a:t>后拉钢丝绳固定</a:t>
            </a:r>
            <a:endParaRPr lang="zh-CN" altLang="en-US" sz="2000" b="1" dirty="0">
              <a:solidFill>
                <a:schemeClr val="accent1"/>
              </a:solidFill>
              <a:latin typeface="微软雅黑" panose="020B0503020204020204" pitchFamily="34" charset="-122"/>
              <a:ea typeface="微软雅黑" panose="020B0503020204020204" pitchFamily="34" charset="-122"/>
            </a:endParaRPr>
          </a:p>
          <a:p>
            <a:endParaRPr lang="zh-CN" altLang="en-US" sz="2000" b="1" dirty="0">
              <a:solidFill>
                <a:schemeClr val="accent1"/>
              </a:solidFill>
              <a:latin typeface="微软雅黑" panose="020B0503020204020204" pitchFamily="34" charset="-122"/>
              <a:ea typeface="微软雅黑" panose="020B0503020204020204" pitchFamily="34" charset="-122"/>
            </a:endParaRPr>
          </a:p>
          <a:p>
            <a:endParaRPr lang="zh-CN" altLang="zh-CN" sz="2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p:cNvPicPr>
            <a:picLocks noChangeAspect="1"/>
          </p:cNvPicPr>
          <p:nvPr/>
        </p:nvPicPr>
        <p:blipFill>
          <a:blip r:embed="rId1" cstate="print"/>
          <a:stretch>
            <a:fillRect/>
          </a:stretch>
        </p:blipFill>
        <p:spPr>
          <a:xfrm>
            <a:off x="5378450" y="4806315"/>
            <a:ext cx="6709410" cy="3691890"/>
          </a:xfrm>
          <a:prstGeom prst="rect">
            <a:avLst/>
          </a:prstGeom>
        </p:spPr>
      </p:pic>
      <p:sp>
        <p:nvSpPr>
          <p:cNvPr id="312323" name="Rectangle 3"/>
          <p:cNvSpPr>
            <a:spLocks noChangeArrowheads="1"/>
          </p:cNvSpPr>
          <p:nvPr/>
        </p:nvSpPr>
        <p:spPr bwMode="auto">
          <a:xfrm>
            <a:off x="265430" y="1925762"/>
            <a:ext cx="11556365" cy="509562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8605" algn="l" defTabSz="914400" rtl="0" eaLnBrk="1" latinLnBrk="0" hangingPunct="1">
              <a:lnSpc>
                <a:spcPct val="130000"/>
              </a:lnSpc>
              <a:spcBef>
                <a:spcPct val="0"/>
              </a:spcBef>
              <a:spcAft>
                <a:spcPct val="0"/>
              </a:spcAft>
              <a:buClrTx/>
              <a:buSzTx/>
              <a:buFontTx/>
              <a:buNone/>
            </a:pPr>
            <a:r>
              <a:rPr dirty="0">
                <a:latin typeface="+mn-ea"/>
                <a:ea typeface="+mn-ea"/>
                <a:cs typeface="宋体" panose="02010600030101010101" pitchFamily="2" charset="-122"/>
              </a:rPr>
              <a:t>1</a:t>
            </a:r>
            <a:r>
              <a:rPr lang="zh-CN" dirty="0">
                <a:latin typeface="+mn-ea"/>
                <a:ea typeface="+mn-ea"/>
                <a:cs typeface="宋体" panose="02010600030101010101" pitchFamily="2" charset="-122"/>
              </a:rPr>
              <a:t>）</a:t>
            </a:r>
            <a:r>
              <a:rPr dirty="0">
                <a:latin typeface="+mn-ea"/>
                <a:ea typeface="+mn-ea"/>
                <a:cs typeface="宋体" panose="02010600030101010101" pitchFamily="2" charset="-122"/>
              </a:rPr>
              <a:t> 悬挂装置前支架应采用刚性连接固定，且应有侧向稳定措施；</a:t>
            </a:r>
            <a:endParaRPr dirty="0">
              <a:latin typeface="+mn-ea"/>
              <a:ea typeface="+mn-ea"/>
              <a:cs typeface="宋体" panose="02010600030101010101" pitchFamily="2" charset="-122"/>
            </a:endParaRPr>
          </a:p>
          <a:p>
            <a:pPr marL="0" marR="0" lvl="0" indent="268605" algn="l" defTabSz="914400" rtl="0" eaLnBrk="1" latinLnBrk="0" hangingPunct="1">
              <a:lnSpc>
                <a:spcPct val="130000"/>
              </a:lnSpc>
              <a:spcBef>
                <a:spcPct val="0"/>
              </a:spcBef>
              <a:spcAft>
                <a:spcPct val="0"/>
              </a:spcAft>
              <a:buClrTx/>
              <a:buSzTx/>
              <a:buFontTx/>
              <a:buNone/>
            </a:pPr>
            <a:r>
              <a:rPr lang="en-US" altLang="zh-CN" dirty="0">
                <a:latin typeface="+mn-ea"/>
                <a:ea typeface="+mn-ea"/>
                <a:cs typeface="宋体" panose="02010600030101010101" pitchFamily="2" charset="-122"/>
              </a:rPr>
              <a:t>2</a:t>
            </a:r>
            <a:r>
              <a:rPr lang="zh-CN" dirty="0">
                <a:latin typeface="+mn-ea"/>
                <a:ea typeface="+mn-ea"/>
                <a:cs typeface="宋体" panose="02010600030101010101" pitchFamily="2" charset="-122"/>
              </a:rPr>
              <a:t>）</a:t>
            </a:r>
            <a:r>
              <a:rPr dirty="0">
                <a:latin typeface="+mn-ea"/>
                <a:ea typeface="+mn-ea"/>
                <a:cs typeface="宋体" panose="02010600030101010101" pitchFamily="2" charset="-122"/>
              </a:rPr>
              <a:t> </a:t>
            </a:r>
            <a:r>
              <a:rPr lang="zh-CN" altLang="en-US" dirty="0">
                <a:latin typeface="+mn-ea"/>
                <a:ea typeface="+mn-ea"/>
                <a:cs typeface="宋体" panose="02010600030101010101" pitchFamily="2" charset="-122"/>
              </a:rPr>
              <a:t>前支架采用</a:t>
            </a:r>
            <a:r>
              <a:rPr lang="zh-CN" altLang="en-US" b="1" dirty="0">
                <a:latin typeface="+mn-ea"/>
                <a:ea typeface="+mn-ea"/>
                <a:cs typeface="宋体" panose="02010600030101010101" pitchFamily="2" charset="-122"/>
              </a:rPr>
              <a:t>前支托</a:t>
            </a:r>
            <a:r>
              <a:rPr lang="zh-CN" altLang="en-US" dirty="0">
                <a:latin typeface="+mn-ea"/>
                <a:ea typeface="+mn-ea"/>
                <a:cs typeface="宋体" panose="02010600030101010101" pitchFamily="2" charset="-122"/>
              </a:rPr>
              <a:t>形式固定时，悬高不应大于</a:t>
            </a:r>
            <a:r>
              <a:rPr lang="en-US" altLang="zh-CN" dirty="0">
                <a:latin typeface="+mn-ea"/>
                <a:ea typeface="+mn-ea"/>
                <a:cs typeface="宋体" panose="02010600030101010101" pitchFamily="2" charset="-122"/>
              </a:rPr>
              <a:t>400mm</a:t>
            </a:r>
            <a:r>
              <a:rPr lang="zh-CN" altLang="en-US" dirty="0">
                <a:latin typeface="+mn-ea"/>
                <a:ea typeface="+mn-ea"/>
                <a:cs typeface="宋体" panose="02010600030101010101" pitchFamily="2" charset="-122"/>
              </a:rPr>
              <a:t>；前支架采用</a:t>
            </a:r>
            <a:r>
              <a:rPr lang="zh-CN" altLang="en-US" b="1" dirty="0">
                <a:latin typeface="+mn-ea"/>
                <a:ea typeface="+mn-ea"/>
                <a:cs typeface="宋体" panose="02010600030101010101" pitchFamily="2" charset="-122"/>
              </a:rPr>
              <a:t>标准支架</a:t>
            </a:r>
            <a:r>
              <a:rPr lang="zh-CN" altLang="en-US" dirty="0">
                <a:latin typeface="+mn-ea"/>
                <a:ea typeface="+mn-ea"/>
                <a:cs typeface="宋体" panose="02010600030101010101" pitchFamily="2" charset="-122"/>
              </a:rPr>
              <a:t>时，支架高度不应大于</a:t>
            </a:r>
            <a:r>
              <a:rPr lang="en-US" altLang="zh-CN" dirty="0">
                <a:latin typeface="+mn-ea"/>
                <a:ea typeface="+mn-ea"/>
                <a:cs typeface="宋体" panose="02010600030101010101" pitchFamily="2" charset="-122"/>
              </a:rPr>
              <a:t>1500mm</a:t>
            </a:r>
            <a:r>
              <a:rPr lang="zh-CN" altLang="en-US" dirty="0">
                <a:latin typeface="+mn-ea"/>
                <a:ea typeface="+mn-ea"/>
                <a:cs typeface="宋体" panose="02010600030101010101" pitchFamily="2" charset="-122"/>
              </a:rPr>
              <a:t>；</a:t>
            </a:r>
            <a:r>
              <a:rPr lang="zh-CN" altLang="en-US" dirty="0">
                <a:solidFill>
                  <a:srgbClr val="21A3D0"/>
                </a:solidFill>
                <a:latin typeface="+mn-ea"/>
                <a:ea typeface="+mn-ea"/>
                <a:cs typeface="宋体" panose="02010600030101010101" pitchFamily="2" charset="-122"/>
              </a:rPr>
              <a:t>（前支托底座建议改成</a:t>
            </a:r>
            <a:r>
              <a:rPr lang="en-US" altLang="zh-CN" dirty="0">
                <a:solidFill>
                  <a:srgbClr val="21A3D0"/>
                </a:solidFill>
                <a:latin typeface="+mn-ea"/>
                <a:ea typeface="+mn-ea"/>
                <a:cs typeface="宋体" panose="02010600030101010101" pitchFamily="2" charset="-122"/>
              </a:rPr>
              <a:t>90</a:t>
            </a:r>
            <a:r>
              <a:rPr lang="zh-CN" altLang="en-US" dirty="0">
                <a:solidFill>
                  <a:srgbClr val="21A3D0"/>
                </a:solidFill>
                <a:latin typeface="+mn-ea"/>
                <a:ea typeface="+mn-ea"/>
                <a:cs typeface="宋体" panose="02010600030101010101" pitchFamily="2" charset="-122"/>
              </a:rPr>
              <a:t>度直角型。）</a:t>
            </a:r>
            <a:endParaRPr lang="en-US" altLang="zh-CN" dirty="0">
              <a:solidFill>
                <a:srgbClr val="21A3D0"/>
              </a:solidFill>
              <a:latin typeface="+mn-ea"/>
              <a:ea typeface="+mn-ea"/>
              <a:cs typeface="宋体" panose="02010600030101010101" pitchFamily="2" charset="-122"/>
            </a:endParaRPr>
          </a:p>
          <a:p>
            <a:pPr marL="0" marR="0" lvl="0" indent="268605" algn="l" defTabSz="914400" rtl="0" eaLnBrk="1" latinLnBrk="0" hangingPunct="1">
              <a:lnSpc>
                <a:spcPct val="130000"/>
              </a:lnSpc>
              <a:spcBef>
                <a:spcPct val="0"/>
              </a:spcBef>
              <a:spcAft>
                <a:spcPct val="0"/>
              </a:spcAft>
              <a:buClrTx/>
              <a:buSzTx/>
              <a:buFontTx/>
              <a:buNone/>
            </a:pPr>
            <a:r>
              <a:rPr lang="en-US" altLang="zh-CN" dirty="0">
                <a:latin typeface="+mn-ea"/>
                <a:ea typeface="+mn-ea"/>
                <a:cs typeface="宋体" panose="02010600030101010101" pitchFamily="2" charset="-122"/>
              </a:rPr>
              <a:t>3</a:t>
            </a:r>
            <a:r>
              <a:rPr lang="zh-CN" altLang="en-US" dirty="0">
                <a:latin typeface="+mn-ea"/>
                <a:ea typeface="+mn-ea"/>
                <a:cs typeface="宋体" panose="02010600030101010101" pitchFamily="2" charset="-122"/>
              </a:rPr>
              <a:t>）前梁</a:t>
            </a:r>
            <a:r>
              <a:rPr lang="zh-CN" altLang="en-US" b="1" dirty="0">
                <a:latin typeface="+mn-ea"/>
                <a:ea typeface="+mn-ea"/>
                <a:cs typeface="宋体" panose="02010600030101010101" pitchFamily="2" charset="-122"/>
              </a:rPr>
              <a:t>外伸</a:t>
            </a:r>
            <a:r>
              <a:rPr lang="zh-CN" altLang="en-US" dirty="0">
                <a:latin typeface="+mn-ea"/>
                <a:ea typeface="+mn-ea"/>
                <a:cs typeface="宋体" panose="02010600030101010101" pitchFamily="2" charset="-122"/>
              </a:rPr>
              <a:t>不应大于</a:t>
            </a:r>
            <a:r>
              <a:rPr lang="en-US" altLang="zh-CN" dirty="0">
                <a:latin typeface="+mn-ea"/>
                <a:ea typeface="+mn-ea"/>
                <a:cs typeface="宋体" panose="02010600030101010101" pitchFamily="2" charset="-122"/>
              </a:rPr>
              <a:t>1500mm</a:t>
            </a:r>
            <a:r>
              <a:rPr lang="zh-CN" altLang="en-US" dirty="0">
                <a:latin typeface="+mn-ea"/>
                <a:ea typeface="+mn-ea"/>
                <a:cs typeface="宋体" panose="02010600030101010101" pitchFamily="2" charset="-122"/>
              </a:rPr>
              <a:t>，后梁长度不应小于</a:t>
            </a:r>
            <a:r>
              <a:rPr lang="en-US" altLang="zh-CN" dirty="0">
                <a:latin typeface="+mn-ea"/>
                <a:ea typeface="+mn-ea"/>
                <a:cs typeface="宋体" panose="02010600030101010101" pitchFamily="2" charset="-122"/>
              </a:rPr>
              <a:t>1500mm</a:t>
            </a:r>
            <a:r>
              <a:rPr lang="zh-CN" altLang="en-US" dirty="0">
                <a:latin typeface="+mn-ea"/>
                <a:ea typeface="+mn-ea"/>
                <a:cs typeface="宋体" panose="02010600030101010101" pitchFamily="2" charset="-122"/>
              </a:rPr>
              <a:t>，后拉钢丝绳固定点与悬挂装置水平杆的距离不应大于</a:t>
            </a:r>
            <a:r>
              <a:rPr lang="en-US" altLang="zh-CN" dirty="0">
                <a:latin typeface="+mn-ea"/>
                <a:ea typeface="+mn-ea"/>
                <a:cs typeface="宋体" panose="02010600030101010101" pitchFamily="2" charset="-122"/>
              </a:rPr>
              <a:t>5000mm</a:t>
            </a:r>
            <a:r>
              <a:rPr lang="zh-CN" altLang="en-US" dirty="0">
                <a:latin typeface="+mn-ea"/>
                <a:ea typeface="+mn-ea"/>
                <a:cs typeface="宋体" panose="02010600030101010101" pitchFamily="2" charset="-122"/>
              </a:rPr>
              <a:t>；</a:t>
            </a:r>
            <a:endParaRPr lang="en-US" altLang="zh-CN" dirty="0">
              <a:latin typeface="+mn-ea"/>
              <a:ea typeface="+mn-ea"/>
              <a:cs typeface="宋体" panose="02010600030101010101" pitchFamily="2" charset="-122"/>
            </a:endParaRPr>
          </a:p>
          <a:p>
            <a:pPr lvl="0" indent="268605">
              <a:lnSpc>
                <a:spcPct val="130000"/>
              </a:lnSpc>
            </a:pPr>
            <a:r>
              <a:rPr lang="en-US" altLang="zh-CN" dirty="0">
                <a:latin typeface="+mn-ea"/>
                <a:ea typeface="+mn-ea"/>
                <a:cs typeface="宋体" panose="02010600030101010101" pitchFamily="2" charset="-122"/>
                <a:sym typeface="+mn-ea"/>
              </a:rPr>
              <a:t>4</a:t>
            </a:r>
            <a:r>
              <a:rPr lang="zh-CN" altLang="en-US" dirty="0">
                <a:latin typeface="+mn-ea"/>
                <a:ea typeface="+mn-ea"/>
                <a:cs typeface="宋体" panose="02010600030101010101" pitchFamily="2" charset="-122"/>
                <a:sym typeface="+mn-ea"/>
              </a:rPr>
              <a:t>）后拉钢丝绳宜呈</a:t>
            </a:r>
            <a:r>
              <a:rPr lang="en-US" altLang="zh-CN" dirty="0">
                <a:latin typeface="+mn-ea"/>
                <a:ea typeface="+mn-ea"/>
                <a:cs typeface="宋体" panose="02010600030101010101" pitchFamily="2" charset="-122"/>
                <a:sym typeface="+mn-ea"/>
              </a:rPr>
              <a:t>15°</a:t>
            </a:r>
            <a:r>
              <a:rPr lang="zh-CN" altLang="en-US" dirty="0">
                <a:latin typeface="+mn-ea"/>
                <a:ea typeface="+mn-ea"/>
                <a:cs typeface="宋体" panose="02010600030101010101" pitchFamily="2" charset="-122"/>
                <a:sym typeface="+mn-ea"/>
              </a:rPr>
              <a:t>～</a:t>
            </a:r>
            <a:r>
              <a:rPr lang="en-US" altLang="zh-CN" dirty="0">
                <a:latin typeface="+mn-ea"/>
                <a:ea typeface="+mn-ea"/>
                <a:cs typeface="宋体" panose="02010600030101010101" pitchFamily="2" charset="-122"/>
                <a:sym typeface="+mn-ea"/>
              </a:rPr>
              <a:t>20°</a:t>
            </a:r>
            <a:r>
              <a:rPr lang="zh-CN" altLang="en-US" dirty="0">
                <a:latin typeface="+mn-ea"/>
                <a:ea typeface="+mn-ea"/>
                <a:cs typeface="宋体" panose="02010600030101010101" pitchFamily="2" charset="-122"/>
                <a:sym typeface="+mn-ea"/>
              </a:rPr>
              <a:t>在两侧对称布置，且具备预紧功能，两侧钢丝绳应分别独立固定，后拉钢丝绳与悬挂装置水平杆件的夹角不应小于</a:t>
            </a:r>
            <a:r>
              <a:rPr lang="en-US" altLang="zh-CN" dirty="0">
                <a:latin typeface="+mn-ea"/>
                <a:ea typeface="+mn-ea"/>
                <a:cs typeface="宋体" panose="02010600030101010101" pitchFamily="2" charset="-122"/>
                <a:sym typeface="+mn-ea"/>
              </a:rPr>
              <a:t>40°</a:t>
            </a:r>
            <a:r>
              <a:rPr lang="zh-CN" altLang="en-US" dirty="0">
                <a:latin typeface="+mn-ea"/>
                <a:ea typeface="+mn-ea"/>
                <a:cs typeface="宋体" panose="02010600030101010101" pitchFamily="2" charset="-122"/>
                <a:sym typeface="+mn-ea"/>
              </a:rPr>
              <a:t>；</a:t>
            </a:r>
            <a:endParaRPr lang="zh-CN" altLang="en-US" dirty="0">
              <a:latin typeface="+mn-ea"/>
              <a:ea typeface="+mn-ea"/>
              <a:cs typeface="宋体" panose="02010600030101010101" pitchFamily="2" charset="-122"/>
            </a:endParaRPr>
          </a:p>
          <a:p>
            <a:pPr indent="268605">
              <a:lnSpc>
                <a:spcPct val="130000"/>
              </a:lnSpc>
            </a:pPr>
            <a:r>
              <a:rPr lang="en-US" altLang="zh-CN" dirty="0">
                <a:latin typeface="+mn-ea"/>
                <a:ea typeface="+mn-ea"/>
                <a:cs typeface="宋体" panose="02010600030101010101" pitchFamily="2" charset="-122"/>
              </a:rPr>
              <a:t>5</a:t>
            </a:r>
            <a:r>
              <a:rPr lang="zh-CN" altLang="en-US" dirty="0">
                <a:latin typeface="+mn-ea"/>
                <a:ea typeface="+mn-ea"/>
                <a:cs typeface="宋体" panose="02010600030101010101" pitchFamily="2" charset="-122"/>
              </a:rPr>
              <a:t>）单侧后拉钢丝绳不应少于</a:t>
            </a:r>
            <a:r>
              <a:rPr lang="en-US" altLang="zh-CN" dirty="0">
                <a:latin typeface="+mn-ea"/>
                <a:ea typeface="+mn-ea"/>
                <a:cs typeface="宋体" panose="02010600030101010101" pitchFamily="2" charset="-122"/>
              </a:rPr>
              <a:t>2</a:t>
            </a:r>
            <a:r>
              <a:rPr lang="zh-CN" altLang="en-US" dirty="0">
                <a:latin typeface="+mn-ea"/>
                <a:ea typeface="+mn-ea"/>
                <a:cs typeface="宋体" panose="02010600030101010101" pitchFamily="2" charset="-122"/>
              </a:rPr>
              <a:t>根。钢丝绳规格</a:t>
            </a:r>
            <a:endParaRPr lang="zh-CN" altLang="en-US" dirty="0">
              <a:latin typeface="+mn-ea"/>
              <a:ea typeface="+mn-ea"/>
              <a:cs typeface="宋体" panose="02010600030101010101" pitchFamily="2" charset="-122"/>
            </a:endParaRPr>
          </a:p>
          <a:p>
            <a:pPr indent="268605">
              <a:lnSpc>
                <a:spcPct val="130000"/>
              </a:lnSpc>
            </a:pPr>
            <a:r>
              <a:rPr lang="zh-CN" altLang="en-US" dirty="0">
                <a:latin typeface="+mn-ea"/>
                <a:ea typeface="+mn-ea"/>
                <a:cs typeface="宋体" panose="02010600030101010101" pitchFamily="2" charset="-122"/>
              </a:rPr>
              <a:t>按计算确定且不应小于吊篮工作钢丝绳，安全</a:t>
            </a:r>
            <a:endParaRPr lang="zh-CN" altLang="en-US" dirty="0">
              <a:latin typeface="+mn-ea"/>
              <a:ea typeface="+mn-ea"/>
              <a:cs typeface="宋体" panose="02010600030101010101" pitchFamily="2" charset="-122"/>
            </a:endParaRPr>
          </a:p>
          <a:p>
            <a:pPr indent="268605">
              <a:lnSpc>
                <a:spcPct val="130000"/>
              </a:lnSpc>
            </a:pPr>
            <a:r>
              <a:rPr lang="zh-CN" altLang="en-US" dirty="0">
                <a:latin typeface="+mn-ea"/>
                <a:ea typeface="+mn-ea"/>
                <a:cs typeface="宋体" panose="02010600030101010101" pitchFamily="2" charset="-122"/>
              </a:rPr>
              <a:t>系数不应小于</a:t>
            </a:r>
            <a:r>
              <a:rPr lang="en-US" altLang="zh-CN" dirty="0">
                <a:latin typeface="+mn-ea"/>
                <a:ea typeface="+mn-ea"/>
                <a:cs typeface="宋体" panose="02010600030101010101" pitchFamily="2" charset="-122"/>
              </a:rPr>
              <a:t>12</a:t>
            </a:r>
            <a:r>
              <a:rPr lang="zh-CN" altLang="en-US" dirty="0">
                <a:latin typeface="+mn-ea"/>
                <a:ea typeface="+mn-ea"/>
                <a:cs typeface="宋体" panose="02010600030101010101" pitchFamily="2" charset="-122"/>
              </a:rPr>
              <a:t>；</a:t>
            </a:r>
            <a:endParaRPr lang="en-US" altLang="zh-CN" dirty="0">
              <a:latin typeface="+mn-ea"/>
              <a:ea typeface="+mn-ea"/>
              <a:cs typeface="宋体" panose="02010600030101010101" pitchFamily="2" charset="-122"/>
            </a:endParaRPr>
          </a:p>
          <a:p>
            <a:pPr indent="268605">
              <a:lnSpc>
                <a:spcPct val="130000"/>
              </a:lnSpc>
            </a:pPr>
            <a:r>
              <a:rPr lang="en-US" altLang="zh-CN" dirty="0">
                <a:latin typeface="+mn-ea"/>
                <a:ea typeface="+mn-ea"/>
                <a:cs typeface="宋体" panose="02010600030101010101" pitchFamily="2" charset="-122"/>
              </a:rPr>
              <a:t>6</a:t>
            </a:r>
            <a:r>
              <a:rPr lang="zh-CN" altLang="en-US" dirty="0">
                <a:latin typeface="+mn-ea"/>
                <a:ea typeface="+mn-ea"/>
                <a:cs typeface="宋体" panose="02010600030101010101" pitchFamily="2" charset="-122"/>
              </a:rPr>
              <a:t>） 后拉钢丝绳采用锚固件固定时，锚栓不应</a:t>
            </a:r>
            <a:endParaRPr lang="en-US" altLang="zh-CN" dirty="0">
              <a:latin typeface="+mn-ea"/>
              <a:ea typeface="+mn-ea"/>
              <a:cs typeface="宋体" panose="02010600030101010101" pitchFamily="2" charset="-122"/>
            </a:endParaRPr>
          </a:p>
          <a:p>
            <a:pPr indent="268605">
              <a:lnSpc>
                <a:spcPct val="130000"/>
              </a:lnSpc>
            </a:pPr>
            <a:r>
              <a:rPr lang="zh-CN" altLang="en-US" dirty="0">
                <a:latin typeface="+mn-ea"/>
                <a:ea typeface="+mn-ea"/>
                <a:cs typeface="宋体" panose="02010600030101010101" pitchFamily="2" charset="-122"/>
              </a:rPr>
              <a:t>直接承受拉力。埋件及锚栓应经计算确定，且</a:t>
            </a:r>
            <a:endParaRPr lang="en-US" altLang="zh-CN" dirty="0">
              <a:latin typeface="+mn-ea"/>
              <a:ea typeface="+mn-ea"/>
              <a:cs typeface="宋体" panose="02010600030101010101" pitchFamily="2" charset="-122"/>
            </a:endParaRPr>
          </a:p>
          <a:p>
            <a:pPr indent="268605">
              <a:lnSpc>
                <a:spcPct val="130000"/>
              </a:lnSpc>
            </a:pPr>
            <a:r>
              <a:rPr lang="zh-CN" altLang="en-US" dirty="0">
                <a:latin typeface="+mn-ea"/>
                <a:ea typeface="+mn-ea"/>
                <a:cs typeface="宋体" panose="02010600030101010101" pitchFamily="2" charset="-122"/>
              </a:rPr>
              <a:t>锚栓直径不小于</a:t>
            </a:r>
            <a:r>
              <a:rPr lang="en-US" altLang="zh-CN" dirty="0">
                <a:latin typeface="+mn-ea"/>
                <a:ea typeface="+mn-ea"/>
                <a:cs typeface="宋体" panose="02010600030101010101" pitchFamily="2" charset="-122"/>
              </a:rPr>
              <a:t>16mm</a:t>
            </a:r>
            <a:r>
              <a:rPr lang="zh-CN" altLang="en-US" dirty="0">
                <a:latin typeface="+mn-ea"/>
                <a:ea typeface="+mn-ea"/>
                <a:cs typeface="宋体" panose="02010600030101010101" pitchFamily="2" charset="-122"/>
              </a:rPr>
              <a:t>。</a:t>
            </a:r>
            <a:endParaRPr lang="en-US" altLang="zh-CN" dirty="0">
              <a:latin typeface="+mn-ea"/>
              <a:ea typeface="+mn-ea"/>
              <a:cs typeface="宋体" panose="02010600030101010101" pitchFamily="2" charset="-122"/>
            </a:endParaRPr>
          </a:p>
          <a:p>
            <a:pPr indent="268605">
              <a:lnSpc>
                <a:spcPct val="130000"/>
              </a:lnSpc>
            </a:pPr>
            <a:r>
              <a:rPr lang="en-US" dirty="0">
                <a:latin typeface="+mn-ea"/>
                <a:ea typeface="+mn-ea"/>
                <a:cs typeface="宋体" panose="02010600030101010101" pitchFamily="2" charset="-122"/>
              </a:rPr>
              <a:t>7</a:t>
            </a:r>
            <a:r>
              <a:rPr lang="zh-CN" altLang="en-US" dirty="0">
                <a:latin typeface="+mn-ea"/>
                <a:ea typeface="+mn-ea"/>
                <a:cs typeface="宋体" panose="02010600030101010101" pitchFamily="2" charset="-122"/>
              </a:rPr>
              <a:t>）后拉钢</a:t>
            </a:r>
            <a:r>
              <a:rPr lang="zh-CN" altLang="en-US" dirty="0">
                <a:latin typeface="+mn-ea"/>
                <a:cs typeface="宋体" panose="02010600030101010101" pitchFamily="2" charset="-122"/>
              </a:rPr>
              <a:t>丝</a:t>
            </a:r>
            <a:r>
              <a:rPr lang="zh-CN" altLang="en-US" dirty="0">
                <a:latin typeface="+mn-ea"/>
                <a:ea typeface="+mn-ea"/>
                <a:cs typeface="宋体" panose="02010600030101010101" pitchFamily="2" charset="-122"/>
              </a:rPr>
              <a:t>绳应使用</a:t>
            </a:r>
            <a:r>
              <a:rPr lang="en-US" altLang="zh-CN" dirty="0">
                <a:latin typeface="+mn-ea"/>
                <a:ea typeface="+mn-ea"/>
                <a:cs typeface="宋体" panose="02010600030101010101" pitchFamily="2" charset="-122"/>
              </a:rPr>
              <a:t>00</a:t>
            </a:r>
            <a:r>
              <a:rPr lang="zh-CN" altLang="en-US" dirty="0">
                <a:latin typeface="+mn-ea"/>
                <a:ea typeface="+mn-ea"/>
                <a:cs typeface="宋体" panose="02010600030101010101" pitchFamily="2" charset="-122"/>
              </a:rPr>
              <a:t>型索具螺旋预紧。</a:t>
            </a:r>
            <a:endParaRPr dirty="0">
              <a:latin typeface="+mn-ea"/>
              <a:ea typeface="+mn-ea"/>
              <a:cs typeface="宋体" panose="02010600030101010101" pitchFamily="2" charset="-122"/>
            </a:endParaRPr>
          </a:p>
        </p:txBody>
      </p:sp>
      <p:sp>
        <p:nvSpPr>
          <p:cNvPr id="7" name="TextBox 7"/>
          <p:cNvSpPr txBox="1">
            <a:spLocks noChangeArrowheads="1"/>
          </p:cNvSpPr>
          <p:nvPr/>
        </p:nvSpPr>
        <p:spPr bwMode="auto">
          <a:xfrm>
            <a:off x="466006" y="164465"/>
            <a:ext cx="2608039" cy="523220"/>
          </a:xfrm>
          <a:prstGeom prst="rect">
            <a:avLst/>
          </a:prstGeom>
          <a:noFill/>
          <a:ln w="9525">
            <a:noFill/>
            <a:miter lim="800000"/>
          </a:ln>
        </p:spPr>
        <p:txBody>
          <a:bodyPr wrap="square">
            <a:spAutoFit/>
          </a:bodyPr>
          <a:lstStyle/>
          <a:p>
            <a:pPr eaLnBrk="0" hangingPunct="0"/>
            <a:r>
              <a:rPr lang="zh-CN" altLang="en-US" sz="2800" dirty="0">
                <a:solidFill>
                  <a:srgbClr val="272424"/>
                </a:solidFill>
                <a:latin typeface="微软雅黑" panose="020B0503020204020204" pitchFamily="34" charset="-122"/>
                <a:ea typeface="微软雅黑" panose="020B0503020204020204" pitchFamily="34" charset="-122"/>
              </a:rPr>
              <a:t>《吊篮规程》</a:t>
            </a:r>
            <a:r>
              <a:rPr lang="en-US" altLang="zh-CN" sz="2800" dirty="0">
                <a:solidFill>
                  <a:srgbClr val="272424"/>
                </a:solidFill>
                <a:latin typeface="微软雅黑" panose="020B0503020204020204" pitchFamily="34" charset="-122"/>
                <a:ea typeface="微软雅黑" panose="020B0503020204020204" pitchFamily="34" charset="-122"/>
              </a:rPr>
              <a:t> </a:t>
            </a:r>
            <a:endParaRPr lang="zh-CN" altLang="en-US" sz="2800" dirty="0">
              <a:solidFill>
                <a:srgbClr val="FF0000"/>
              </a:solidFill>
              <a:latin typeface="微软雅黑" panose="020B0503020204020204" pitchFamily="34" charset="-122"/>
            </a:endParaRPr>
          </a:p>
        </p:txBody>
      </p:sp>
      <p:sp>
        <p:nvSpPr>
          <p:cNvPr id="2" name="文本框 1"/>
          <p:cNvSpPr txBox="1"/>
          <p:nvPr/>
        </p:nvSpPr>
        <p:spPr>
          <a:xfrm>
            <a:off x="6674485" y="6030595"/>
            <a:ext cx="598805" cy="450850"/>
          </a:xfrm>
          <a:prstGeom prst="rect">
            <a:avLst/>
          </a:prstGeom>
          <a:noFill/>
        </p:spPr>
        <p:txBody>
          <a:bodyPr wrap="none" rtlCol="0" anchor="t">
            <a:spAutoFit/>
          </a:bodyPr>
          <a:lstStyle/>
          <a:p>
            <a:pPr indent="268605">
              <a:lnSpc>
                <a:spcPct val="130000"/>
              </a:lnSpc>
            </a:pPr>
            <a:r>
              <a:rPr lang="en-US" altLang="zh-CN" dirty="0">
                <a:solidFill>
                  <a:srgbClr val="FF0000"/>
                </a:solidFill>
                <a:latin typeface="+mn-ea"/>
                <a:ea typeface="+mn-ea"/>
                <a:cs typeface="宋体" panose="02010600030101010101" pitchFamily="2" charset="-122"/>
                <a:sym typeface="+mn-ea"/>
              </a:rPr>
              <a:t>X</a:t>
            </a:r>
            <a:endParaRPr lang="en-US" altLang="zh-CN" dirty="0">
              <a:solidFill>
                <a:srgbClr val="FF0000"/>
              </a:solidFill>
              <a:latin typeface="+mn-ea"/>
              <a:ea typeface="+mn-ea"/>
              <a:cs typeface="宋体" panose="02010600030101010101" pitchFamily="2" charset="-122"/>
              <a:sym typeface="+mn-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bwMode="auto">
          <a:xfrm>
            <a:off x="266065" y="1205865"/>
            <a:ext cx="2814320" cy="494030"/>
          </a:xfrm>
          <a:prstGeom prst="rect">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3600000" scaled="0"/>
          </a:gradFill>
          <a:ln w="9525" cap="flat" cmpd="sng" algn="ctr">
            <a:solidFill>
              <a:schemeClr val="tx1"/>
            </a:solidFill>
            <a:prstDash val="solid"/>
            <a:round/>
            <a:headEnd type="none" w="med" len="med"/>
            <a:tailEnd type="none" w="med" len="med"/>
          </a:ln>
          <a:scene3d>
            <a:camera prst="orthographicFront"/>
            <a:lightRig rig="threePt" dir="t"/>
          </a:scene3d>
          <a:sp3d>
            <a:bevelT/>
          </a:sp3d>
        </p:spPr>
        <p:txBody>
          <a:bodyPr vert="horz" wrap="square" lIns="36000" tIns="45720" rIns="36000" bIns="45720" numCol="1" rtlCol="0" anchor="ctr" anchorCtr="0" compatLnSpc="1"/>
          <a:lstStyle/>
          <a:p>
            <a:endParaRPr lang="en-US" altLang="zh-CN" sz="2000" b="1" dirty="0">
              <a:solidFill>
                <a:schemeClr val="tx1"/>
              </a:solidFill>
              <a:latin typeface="微软雅黑" panose="020B0503020204020204" pitchFamily="34" charset="-122"/>
              <a:ea typeface="微软雅黑" panose="020B0503020204020204" pitchFamily="34" charset="-122"/>
            </a:endParaRPr>
          </a:p>
          <a:p>
            <a:endParaRPr lang="en-US" altLang="zh-CN" sz="2000" b="1" dirty="0">
              <a:solidFill>
                <a:schemeClr val="tx1"/>
              </a:solidFill>
              <a:latin typeface="微软雅黑" panose="020B0503020204020204" pitchFamily="34" charset="-122"/>
              <a:ea typeface="微软雅黑" panose="020B0503020204020204" pitchFamily="34" charset="-122"/>
            </a:endParaRPr>
          </a:p>
          <a:p>
            <a:r>
              <a:rPr lang="zh-CN" altLang="en-US" sz="2000" b="1" dirty="0">
                <a:solidFill>
                  <a:schemeClr val="accent1"/>
                </a:solidFill>
                <a:latin typeface="微软雅黑" panose="020B0503020204020204" pitchFamily="34" charset="-122"/>
                <a:ea typeface="微软雅黑" panose="020B0503020204020204" pitchFamily="34" charset="-122"/>
                <a:sym typeface="+mn-ea"/>
              </a:rPr>
              <a:t>（</a:t>
            </a:r>
            <a:r>
              <a:rPr lang="en-US" altLang="zh-CN" sz="2000" b="1" dirty="0">
                <a:solidFill>
                  <a:schemeClr val="accent1"/>
                </a:solidFill>
                <a:latin typeface="微软雅黑" panose="020B0503020204020204" pitchFamily="34" charset="-122"/>
                <a:ea typeface="微软雅黑" panose="020B0503020204020204" pitchFamily="34" charset="-122"/>
                <a:sym typeface="+mn-ea"/>
              </a:rPr>
              <a:t>7</a:t>
            </a:r>
            <a:r>
              <a:rPr lang="zh-CN" altLang="en-US" sz="2000" b="1" dirty="0">
                <a:solidFill>
                  <a:schemeClr val="accent1"/>
                </a:solidFill>
                <a:latin typeface="微软雅黑" panose="020B0503020204020204" pitchFamily="34" charset="-122"/>
                <a:ea typeface="微软雅黑" panose="020B0503020204020204" pitchFamily="34" charset="-122"/>
                <a:sym typeface="+mn-ea"/>
              </a:rPr>
              <a:t>）</a:t>
            </a:r>
            <a:r>
              <a:rPr lang="en-US" altLang="zh-CN" sz="2000" b="1" dirty="0">
                <a:solidFill>
                  <a:schemeClr val="accent1"/>
                </a:solidFill>
                <a:latin typeface="微软雅黑" panose="020B0503020204020204" pitchFamily="34" charset="-122"/>
                <a:ea typeface="微软雅黑" panose="020B0503020204020204" pitchFamily="34" charset="-122"/>
                <a:sym typeface="+mn-ea"/>
              </a:rPr>
              <a:t> </a:t>
            </a:r>
            <a:r>
              <a:rPr lang="zh-CN" altLang="en-US" sz="2000" b="1" dirty="0">
                <a:solidFill>
                  <a:schemeClr val="accent1"/>
                </a:solidFill>
                <a:latin typeface="微软雅黑" panose="020B0503020204020204" pitchFamily="34" charset="-122"/>
                <a:ea typeface="微软雅黑" panose="020B0503020204020204" pitchFamily="34" charset="-122"/>
                <a:sym typeface="+mn-ea"/>
              </a:rPr>
              <a:t>轨道下挂设吊篮</a:t>
            </a:r>
            <a:endParaRPr lang="zh-CN" altLang="en-US" sz="2000" b="1" dirty="0">
              <a:solidFill>
                <a:schemeClr val="accent1"/>
              </a:solidFill>
              <a:latin typeface="微软雅黑" panose="020B0503020204020204" pitchFamily="34" charset="-122"/>
              <a:ea typeface="微软雅黑" panose="020B0503020204020204" pitchFamily="34" charset="-122"/>
            </a:endParaRPr>
          </a:p>
          <a:p>
            <a:endParaRPr lang="zh-CN" altLang="en-US" sz="2000" b="1" dirty="0">
              <a:solidFill>
                <a:schemeClr val="accent1"/>
              </a:solidFill>
              <a:latin typeface="微软雅黑" panose="020B0503020204020204" pitchFamily="34" charset="-122"/>
              <a:ea typeface="微软雅黑" panose="020B0503020204020204" pitchFamily="34" charset="-122"/>
            </a:endParaRPr>
          </a:p>
          <a:p>
            <a:endParaRPr lang="zh-CN" altLang="zh-CN" sz="2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1"/>
          <p:cNvPicPr>
            <a:picLocks noChangeAspect="1"/>
          </p:cNvPicPr>
          <p:nvPr/>
        </p:nvPicPr>
        <p:blipFill>
          <a:blip r:embed="rId1" cstate="print"/>
          <a:stretch>
            <a:fillRect/>
          </a:stretch>
        </p:blipFill>
        <p:spPr>
          <a:xfrm>
            <a:off x="5378450" y="4518660"/>
            <a:ext cx="6724650" cy="3934460"/>
          </a:xfrm>
          <a:prstGeom prst="rect">
            <a:avLst/>
          </a:prstGeom>
        </p:spPr>
      </p:pic>
      <p:sp>
        <p:nvSpPr>
          <p:cNvPr id="3" name="文本框 2"/>
          <p:cNvSpPr txBox="1"/>
          <p:nvPr/>
        </p:nvSpPr>
        <p:spPr>
          <a:xfrm>
            <a:off x="266065" y="1925955"/>
            <a:ext cx="11619865" cy="5078313"/>
          </a:xfrm>
          <a:prstGeom prst="rect">
            <a:avLst/>
          </a:prstGeom>
          <a:noFill/>
        </p:spPr>
        <p:txBody>
          <a:bodyPr wrap="square" rtlCol="0" anchor="t">
            <a:spAutoFit/>
          </a:bodyPr>
          <a:lstStyle/>
          <a:p>
            <a:pPr marL="0" marR="0" indent="268605" defTabSz="914400" eaLnBrk="0" latinLnBrk="0" hangingPunct="0">
              <a:lnSpc>
                <a:spcPct val="150000"/>
              </a:lnSpc>
              <a:buClrTx/>
              <a:buSzTx/>
              <a:buFontTx/>
              <a:buNone/>
            </a:pPr>
            <a:r>
              <a:rPr lang="en-US" altLang="zh-CN" dirty="0">
                <a:latin typeface="+mn-ea"/>
                <a:ea typeface="+mn-ea"/>
                <a:cs typeface="宋体" panose="02010600030101010101" pitchFamily="2" charset="-122"/>
                <a:sym typeface="+mn-ea"/>
              </a:rPr>
              <a:t>1</a:t>
            </a:r>
            <a:r>
              <a:rPr lang="zh-CN" altLang="en-US" dirty="0">
                <a:latin typeface="+mn-ea"/>
                <a:ea typeface="+mn-ea"/>
                <a:cs typeface="宋体" panose="02010600030101010101" pitchFamily="2" charset="-122"/>
                <a:sym typeface="+mn-ea"/>
              </a:rPr>
              <a:t>）</a:t>
            </a:r>
            <a:r>
              <a:rPr lang="en-US" altLang="zh-CN" dirty="0">
                <a:latin typeface="+mn-ea"/>
                <a:ea typeface="+mn-ea"/>
                <a:cs typeface="宋体" panose="02010600030101010101" pitchFamily="2" charset="-122"/>
                <a:sym typeface="+mn-ea"/>
              </a:rPr>
              <a:t> </a:t>
            </a:r>
            <a:r>
              <a:rPr lang="zh-CN" altLang="en-US" dirty="0">
                <a:latin typeface="+mn-ea"/>
                <a:ea typeface="+mn-ea"/>
                <a:cs typeface="宋体" panose="02010600030101010101" pitchFamily="2" charset="-122"/>
                <a:sym typeface="+mn-ea"/>
              </a:rPr>
              <a:t>应对轨道承力钢结构和连接进行设计计算，承力钢结构件应满足强度、刚度和稳定性要求；固定结构应能满足悬挂平台悬挂作业的强度、刚度和稳定性；</a:t>
            </a:r>
            <a:endParaRPr lang="zh-CN" altLang="en-US" dirty="0">
              <a:latin typeface="+mn-ea"/>
              <a:ea typeface="+mn-ea"/>
              <a:cs typeface="宋体" panose="02010600030101010101" pitchFamily="2" charset="-122"/>
            </a:endParaRPr>
          </a:p>
          <a:p>
            <a:pPr marL="0" marR="0" indent="268605" defTabSz="914400" eaLnBrk="0" latinLnBrk="0" hangingPunct="0">
              <a:lnSpc>
                <a:spcPct val="150000"/>
              </a:lnSpc>
              <a:buClrTx/>
              <a:buSzTx/>
              <a:buFontTx/>
              <a:buNone/>
            </a:pPr>
            <a:r>
              <a:rPr lang="en-US" altLang="zh-CN" dirty="0">
                <a:latin typeface="+mn-ea"/>
                <a:ea typeface="+mn-ea"/>
                <a:cs typeface="宋体" panose="02010600030101010101" pitchFamily="2" charset="-122"/>
                <a:sym typeface="+mn-ea"/>
              </a:rPr>
              <a:t>2</a:t>
            </a:r>
            <a:r>
              <a:rPr lang="zh-CN" altLang="en-US" dirty="0">
                <a:latin typeface="+mn-ea"/>
                <a:ea typeface="+mn-ea"/>
                <a:cs typeface="宋体" panose="02010600030101010101" pitchFamily="2" charset="-122"/>
                <a:sym typeface="+mn-ea"/>
              </a:rPr>
              <a:t>）轨道行走小车应采用与轨道规格相配套的定型产品，并应具备产品合格证和使用说明书，其公称承载能力应大于悬挂平台悬挂点设计拉力的</a:t>
            </a:r>
            <a:r>
              <a:rPr lang="en-US" altLang="zh-CN" dirty="0">
                <a:latin typeface="+mn-ea"/>
                <a:ea typeface="+mn-ea"/>
                <a:cs typeface="宋体" panose="02010600030101010101" pitchFamily="2" charset="-122"/>
                <a:sym typeface="+mn-ea"/>
              </a:rPr>
              <a:t>3</a:t>
            </a:r>
            <a:r>
              <a:rPr lang="zh-CN" altLang="en-US" dirty="0">
                <a:latin typeface="+mn-ea"/>
                <a:ea typeface="+mn-ea"/>
                <a:cs typeface="宋体" panose="02010600030101010101" pitchFamily="2" charset="-122"/>
                <a:sym typeface="+mn-ea"/>
              </a:rPr>
              <a:t>倍；</a:t>
            </a:r>
            <a:endParaRPr lang="zh-CN" altLang="en-US" dirty="0">
              <a:latin typeface="+mn-ea"/>
              <a:ea typeface="+mn-ea"/>
              <a:cs typeface="宋体" panose="02010600030101010101" pitchFamily="2" charset="-122"/>
            </a:endParaRPr>
          </a:p>
          <a:p>
            <a:pPr marL="0" marR="0" indent="268605" defTabSz="914400" eaLnBrk="0" latinLnBrk="0" hangingPunct="0">
              <a:lnSpc>
                <a:spcPct val="150000"/>
              </a:lnSpc>
              <a:buClrTx/>
              <a:buSzTx/>
              <a:buFontTx/>
              <a:buNone/>
            </a:pPr>
            <a:r>
              <a:rPr lang="en-US" altLang="zh-CN" dirty="0">
                <a:latin typeface="+mn-ea"/>
                <a:ea typeface="+mn-ea"/>
                <a:cs typeface="宋体" panose="02010600030101010101" pitchFamily="2" charset="-122"/>
                <a:sym typeface="+mn-ea"/>
              </a:rPr>
              <a:t>3</a:t>
            </a:r>
            <a:r>
              <a:rPr lang="zh-CN" altLang="en-US" dirty="0">
                <a:latin typeface="+mn-ea"/>
                <a:ea typeface="+mn-ea"/>
                <a:cs typeface="宋体" panose="02010600030101010101" pitchFamily="2" charset="-122"/>
                <a:sym typeface="+mn-ea"/>
              </a:rPr>
              <a:t>）</a:t>
            </a:r>
            <a:r>
              <a:rPr lang="en-US" altLang="zh-CN" dirty="0">
                <a:latin typeface="+mn-ea"/>
                <a:ea typeface="+mn-ea"/>
                <a:cs typeface="宋体" panose="02010600030101010101" pitchFamily="2" charset="-122"/>
                <a:sym typeface="+mn-ea"/>
              </a:rPr>
              <a:t>  </a:t>
            </a:r>
            <a:r>
              <a:rPr lang="zh-CN" altLang="en-US" dirty="0">
                <a:latin typeface="+mn-ea"/>
                <a:ea typeface="+mn-ea"/>
                <a:cs typeface="宋体" panose="02010600030101010101" pitchFamily="2" charset="-122"/>
                <a:sym typeface="+mn-ea"/>
              </a:rPr>
              <a:t>悬挂平台工作钢丝绳和安全钢丝绳应在行走小车上单独悬挂；行走小车应配有制动或定位装置，两行走小车间应设置与悬挂平台等长度的定距杆；</a:t>
            </a:r>
            <a:endParaRPr lang="zh-CN" altLang="en-US" dirty="0">
              <a:latin typeface="+mn-ea"/>
              <a:ea typeface="+mn-ea"/>
              <a:cs typeface="宋体" panose="02010600030101010101" pitchFamily="2" charset="-122"/>
            </a:endParaRPr>
          </a:p>
          <a:p>
            <a:pPr marL="0" marR="0" indent="268605" defTabSz="914400" eaLnBrk="0" latinLnBrk="0" hangingPunct="0">
              <a:lnSpc>
                <a:spcPct val="150000"/>
              </a:lnSpc>
              <a:buClrTx/>
              <a:buSzTx/>
              <a:buFontTx/>
              <a:buNone/>
            </a:pPr>
            <a:r>
              <a:rPr lang="en-US" altLang="zh-CN" dirty="0">
                <a:latin typeface="+mn-ea"/>
                <a:ea typeface="+mn-ea"/>
                <a:cs typeface="宋体" panose="02010600030101010101" pitchFamily="2" charset="-122"/>
                <a:sym typeface="+mn-ea"/>
              </a:rPr>
              <a:t>4</a:t>
            </a:r>
            <a:r>
              <a:rPr lang="zh-CN" altLang="en-US" dirty="0">
                <a:latin typeface="+mn-ea"/>
                <a:ea typeface="+mn-ea"/>
                <a:cs typeface="宋体" panose="02010600030101010101" pitchFamily="2" charset="-122"/>
                <a:sym typeface="+mn-ea"/>
              </a:rPr>
              <a:t>）</a:t>
            </a:r>
            <a:r>
              <a:rPr lang="en-US" altLang="zh-CN" dirty="0">
                <a:latin typeface="+mn-ea"/>
                <a:ea typeface="+mn-ea"/>
                <a:cs typeface="宋体" panose="02010600030101010101" pitchFamily="2" charset="-122"/>
                <a:sym typeface="+mn-ea"/>
              </a:rPr>
              <a:t>  </a:t>
            </a:r>
            <a:r>
              <a:rPr lang="zh-CN" altLang="en-US" dirty="0">
                <a:latin typeface="+mn-ea"/>
                <a:ea typeface="+mn-ea"/>
                <a:cs typeface="宋体" panose="02010600030101010101" pitchFamily="2" charset="-122"/>
                <a:sym typeface="+mn-ea"/>
              </a:rPr>
              <a:t>行走小车与悬挂平台升降应有互锁功能，</a:t>
            </a:r>
            <a:endParaRPr lang="en-US" altLang="zh-CN" dirty="0">
              <a:latin typeface="+mn-ea"/>
              <a:ea typeface="+mn-ea"/>
              <a:cs typeface="宋体" panose="02010600030101010101" pitchFamily="2" charset="-122"/>
              <a:sym typeface="+mn-ea"/>
            </a:endParaRPr>
          </a:p>
          <a:p>
            <a:pPr marL="0" marR="0" indent="268605" defTabSz="914400" eaLnBrk="0" latinLnBrk="0" hangingPunct="0">
              <a:lnSpc>
                <a:spcPct val="150000"/>
              </a:lnSpc>
              <a:buClrTx/>
              <a:buSzTx/>
              <a:buFontTx/>
              <a:buNone/>
            </a:pPr>
            <a:r>
              <a:rPr lang="zh-CN" altLang="en-US" dirty="0">
                <a:latin typeface="+mn-ea"/>
                <a:ea typeface="+mn-ea"/>
                <a:cs typeface="宋体" panose="02010600030101010101" pitchFamily="2" charset="-122"/>
                <a:sym typeface="+mn-ea"/>
              </a:rPr>
              <a:t>当悬挂平台升至最高点时，行走小车方可水</a:t>
            </a:r>
            <a:endParaRPr lang="en-US" altLang="zh-CN" dirty="0">
              <a:latin typeface="+mn-ea"/>
              <a:ea typeface="+mn-ea"/>
              <a:cs typeface="宋体" panose="02010600030101010101" pitchFamily="2" charset="-122"/>
              <a:sym typeface="+mn-ea"/>
            </a:endParaRPr>
          </a:p>
          <a:p>
            <a:pPr marL="0" marR="0" indent="268605" defTabSz="914400" eaLnBrk="0" latinLnBrk="0" hangingPunct="0">
              <a:lnSpc>
                <a:spcPct val="150000"/>
              </a:lnSpc>
              <a:buClrTx/>
              <a:buSzTx/>
              <a:buFontTx/>
              <a:buNone/>
            </a:pPr>
            <a:r>
              <a:rPr lang="zh-CN" altLang="en-US" dirty="0">
                <a:latin typeface="+mn-ea"/>
                <a:ea typeface="+mn-ea"/>
                <a:cs typeface="宋体" panose="02010600030101010101" pitchFamily="2" charset="-122"/>
                <a:sym typeface="+mn-ea"/>
              </a:rPr>
              <a:t>平方向移动；</a:t>
            </a:r>
            <a:endParaRPr lang="zh-CN" altLang="en-US" dirty="0">
              <a:latin typeface="+mn-ea"/>
              <a:ea typeface="+mn-ea"/>
              <a:cs typeface="宋体" panose="02010600030101010101" pitchFamily="2" charset="-122"/>
            </a:endParaRPr>
          </a:p>
          <a:p>
            <a:pPr marL="0" marR="0" indent="268605" defTabSz="914400" eaLnBrk="0" latinLnBrk="0" hangingPunct="0">
              <a:lnSpc>
                <a:spcPct val="150000"/>
              </a:lnSpc>
              <a:buClrTx/>
              <a:buSzTx/>
              <a:buFontTx/>
              <a:buNone/>
            </a:pPr>
            <a:r>
              <a:rPr lang="en-US" altLang="zh-CN" dirty="0">
                <a:latin typeface="+mn-ea"/>
                <a:ea typeface="+mn-ea"/>
                <a:cs typeface="宋体" panose="02010600030101010101" pitchFamily="2" charset="-122"/>
                <a:sym typeface="+mn-ea"/>
              </a:rPr>
              <a:t>5</a:t>
            </a:r>
            <a:r>
              <a:rPr lang="zh-CN" altLang="en-US" dirty="0">
                <a:latin typeface="+mn-ea"/>
                <a:ea typeface="+mn-ea"/>
                <a:cs typeface="宋体" panose="02010600030101010101" pitchFamily="2" charset="-122"/>
                <a:sym typeface="+mn-ea"/>
              </a:rPr>
              <a:t>）</a:t>
            </a:r>
            <a:r>
              <a:rPr lang="en-US" altLang="zh-CN" dirty="0">
                <a:latin typeface="+mn-ea"/>
                <a:ea typeface="+mn-ea"/>
                <a:cs typeface="宋体" panose="02010600030101010101" pitchFamily="2" charset="-122"/>
                <a:sym typeface="+mn-ea"/>
              </a:rPr>
              <a:t>  </a:t>
            </a:r>
            <a:r>
              <a:rPr lang="zh-CN" altLang="en-US" dirty="0">
                <a:latin typeface="+mn-ea"/>
                <a:ea typeface="+mn-ea"/>
                <a:cs typeface="宋体" panose="02010600030101010101" pitchFamily="2" charset="-122"/>
                <a:sym typeface="+mn-ea"/>
              </a:rPr>
              <a:t>安全绳不应固定在轨道上。</a:t>
            </a:r>
            <a:endParaRPr lang="en-US" altLang="zh-CN" dirty="0">
              <a:latin typeface="+mn-ea"/>
              <a:ea typeface="+mn-ea"/>
              <a:cs typeface="宋体" panose="02010600030101010101" pitchFamily="2" charset="-122"/>
              <a:sym typeface="+mn-ea"/>
            </a:endParaRPr>
          </a:p>
          <a:p>
            <a:pPr marL="0" marR="0" indent="268605" defTabSz="914400" eaLnBrk="0" latinLnBrk="0" hangingPunct="0">
              <a:lnSpc>
                <a:spcPct val="150000"/>
              </a:lnSpc>
              <a:buClrTx/>
              <a:buSzTx/>
              <a:buFontTx/>
              <a:buNone/>
            </a:pPr>
            <a:r>
              <a:rPr lang="en-US" altLang="zh-CN" dirty="0">
                <a:latin typeface="+mn-ea"/>
                <a:ea typeface="+mn-ea"/>
                <a:cs typeface="宋体" panose="02010600030101010101" pitchFamily="2" charset="-122"/>
                <a:sym typeface="+mn-ea"/>
              </a:rPr>
              <a:t>6</a:t>
            </a:r>
            <a:r>
              <a:rPr lang="zh-CN" altLang="en-US" dirty="0">
                <a:latin typeface="+mn-ea"/>
                <a:ea typeface="+mn-ea"/>
                <a:cs typeface="宋体" panose="02010600030101010101" pitchFamily="2" charset="-122"/>
                <a:sym typeface="+mn-ea"/>
              </a:rPr>
              <a:t>）轨道下挂吊篮应水平直线移动，不得改变</a:t>
            </a:r>
            <a:endParaRPr lang="en-US" altLang="zh-CN" dirty="0">
              <a:latin typeface="+mn-ea"/>
              <a:ea typeface="+mn-ea"/>
              <a:cs typeface="宋体" panose="02010600030101010101" pitchFamily="2" charset="-122"/>
              <a:sym typeface="+mn-ea"/>
            </a:endParaRPr>
          </a:p>
          <a:p>
            <a:pPr marL="0" marR="0" indent="268605" defTabSz="914400" eaLnBrk="0" latinLnBrk="0" hangingPunct="0">
              <a:lnSpc>
                <a:spcPct val="150000"/>
              </a:lnSpc>
              <a:buClrTx/>
              <a:buSzTx/>
              <a:buFontTx/>
              <a:buNone/>
            </a:pPr>
            <a:r>
              <a:rPr lang="zh-CN" altLang="en-US" dirty="0">
                <a:latin typeface="+mn-ea"/>
                <a:ea typeface="+mn-ea"/>
                <a:cs typeface="宋体" panose="02010600030101010101" pitchFamily="2" charset="-122"/>
                <a:sym typeface="+mn-ea"/>
              </a:rPr>
              <a:t>方向移动。</a:t>
            </a:r>
            <a:endParaRPr lang="zh-CN" altLang="en-US" dirty="0"/>
          </a:p>
        </p:txBody>
      </p:sp>
      <p:sp>
        <p:nvSpPr>
          <p:cNvPr id="7" name="TextBox 7"/>
          <p:cNvSpPr txBox="1">
            <a:spLocks noChangeArrowheads="1"/>
          </p:cNvSpPr>
          <p:nvPr/>
        </p:nvSpPr>
        <p:spPr bwMode="auto">
          <a:xfrm>
            <a:off x="466006" y="164465"/>
            <a:ext cx="2608039" cy="523220"/>
          </a:xfrm>
          <a:prstGeom prst="rect">
            <a:avLst/>
          </a:prstGeom>
          <a:noFill/>
          <a:ln w="9525">
            <a:noFill/>
            <a:miter lim="800000"/>
          </a:ln>
        </p:spPr>
        <p:txBody>
          <a:bodyPr wrap="square">
            <a:spAutoFit/>
          </a:bodyPr>
          <a:lstStyle/>
          <a:p>
            <a:pPr eaLnBrk="0" hangingPunct="0"/>
            <a:r>
              <a:rPr lang="zh-CN" altLang="en-US" sz="2800" dirty="0">
                <a:solidFill>
                  <a:srgbClr val="272424"/>
                </a:solidFill>
                <a:latin typeface="微软雅黑" panose="020B0503020204020204" pitchFamily="34" charset="-122"/>
                <a:ea typeface="微软雅黑" panose="020B0503020204020204" pitchFamily="34" charset="-122"/>
              </a:rPr>
              <a:t>《吊篮规程》</a:t>
            </a:r>
            <a:r>
              <a:rPr lang="en-US" altLang="zh-CN" sz="2800" dirty="0">
                <a:solidFill>
                  <a:srgbClr val="272424"/>
                </a:solidFill>
                <a:latin typeface="微软雅黑" panose="020B0503020204020204" pitchFamily="34" charset="-122"/>
                <a:ea typeface="微软雅黑" panose="020B0503020204020204" pitchFamily="34" charset="-122"/>
              </a:rPr>
              <a:t> </a:t>
            </a:r>
            <a:endParaRPr lang="zh-CN" altLang="en-US" sz="2800" dirty="0">
              <a:solidFill>
                <a:srgbClr val="FF0000"/>
              </a:solidFill>
              <a:latin typeface="微软雅黑" panose="020B0503020204020204" pitchFamily="3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stretch>
            <a:fillRect/>
          </a:stretch>
        </p:blipFill>
        <p:spPr>
          <a:xfrm>
            <a:off x="5428615" y="4121785"/>
            <a:ext cx="6250940" cy="4466590"/>
          </a:xfrm>
          <a:prstGeom prst="rect">
            <a:avLst/>
          </a:prstGeom>
        </p:spPr>
      </p:pic>
      <p:sp>
        <p:nvSpPr>
          <p:cNvPr id="13" name="矩形 12"/>
          <p:cNvSpPr/>
          <p:nvPr/>
        </p:nvSpPr>
        <p:spPr bwMode="auto">
          <a:xfrm>
            <a:off x="266065" y="1173480"/>
            <a:ext cx="2734945" cy="451485"/>
          </a:xfrm>
          <a:prstGeom prst="rect">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3600000" scaled="0"/>
          </a:gradFill>
          <a:ln w="9525" cap="flat" cmpd="sng" algn="ctr">
            <a:solidFill>
              <a:schemeClr val="tx1"/>
            </a:solidFill>
            <a:prstDash val="solid"/>
            <a:round/>
            <a:headEnd type="none" w="med" len="med"/>
            <a:tailEnd type="none" w="med" len="med"/>
          </a:ln>
          <a:scene3d>
            <a:camera prst="orthographicFront"/>
            <a:lightRig rig="threePt" dir="t"/>
          </a:scene3d>
          <a:sp3d>
            <a:bevelT/>
          </a:sp3d>
        </p:spPr>
        <p:txBody>
          <a:bodyPr vert="horz" wrap="square" lIns="36000" tIns="45720" rIns="36000" bIns="45720" numCol="1" rtlCol="0" anchor="ctr" anchorCtr="0" compatLnSpc="1"/>
          <a:lstStyle/>
          <a:p>
            <a:r>
              <a:rPr lang="zh-CN" altLang="en-US" sz="2000" b="1" dirty="0">
                <a:solidFill>
                  <a:schemeClr val="accent1"/>
                </a:solidFill>
                <a:latin typeface="微软雅黑" panose="020B0503020204020204" pitchFamily="34" charset="-122"/>
                <a:ea typeface="微软雅黑" panose="020B0503020204020204" pitchFamily="34" charset="-122"/>
                <a:sym typeface="+mn-ea"/>
              </a:rPr>
              <a:t>（</a:t>
            </a:r>
            <a:r>
              <a:rPr lang="en-US" altLang="zh-CN" sz="2000" b="1" dirty="0">
                <a:solidFill>
                  <a:schemeClr val="accent1"/>
                </a:solidFill>
                <a:latin typeface="微软雅黑" panose="020B0503020204020204" pitchFamily="34" charset="-122"/>
                <a:ea typeface="微软雅黑" panose="020B0503020204020204" pitchFamily="34" charset="-122"/>
                <a:sym typeface="+mn-ea"/>
              </a:rPr>
              <a:t>8</a:t>
            </a:r>
            <a:r>
              <a:rPr lang="zh-CN" altLang="en-US" sz="2000" b="1" dirty="0">
                <a:solidFill>
                  <a:schemeClr val="accent1"/>
                </a:solidFill>
                <a:latin typeface="微软雅黑" panose="020B0503020204020204" pitchFamily="34" charset="-122"/>
                <a:ea typeface="微软雅黑" panose="020B0503020204020204" pitchFamily="34" charset="-122"/>
                <a:sym typeface="+mn-ea"/>
              </a:rPr>
              <a:t>）女儿墙卡钳支架</a:t>
            </a:r>
            <a:endParaRPr lang="en-US" altLang="zh-CN" sz="2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436880" y="1853565"/>
            <a:ext cx="11126470" cy="2584450"/>
          </a:xfrm>
          <a:prstGeom prst="rect">
            <a:avLst/>
          </a:prstGeom>
          <a:noFill/>
        </p:spPr>
        <p:txBody>
          <a:bodyPr wrap="square" rtlCol="0" anchor="t">
            <a:spAutoFit/>
          </a:bodyPr>
          <a:lstStyle/>
          <a:p>
            <a:pPr lvl="0" indent="268605">
              <a:lnSpc>
                <a:spcPct val="150000"/>
              </a:lnSpc>
            </a:pPr>
            <a:r>
              <a:rPr lang="en-US" altLang="zh-CN" dirty="0">
                <a:solidFill>
                  <a:schemeClr val="tx1">
                    <a:lumMod val="75000"/>
                  </a:schemeClr>
                </a:solidFill>
                <a:latin typeface="+mn-ea"/>
                <a:ea typeface="+mn-ea"/>
                <a:cs typeface="宋体" panose="02010600030101010101" pitchFamily="2" charset="-122"/>
                <a:sym typeface="+mn-ea"/>
              </a:rPr>
              <a:t>1</a:t>
            </a:r>
            <a:r>
              <a:rPr lang="zh-CN" altLang="en-US" dirty="0">
                <a:solidFill>
                  <a:schemeClr val="tx1">
                    <a:lumMod val="75000"/>
                  </a:schemeClr>
                </a:solidFill>
                <a:latin typeface="+mn-ea"/>
                <a:ea typeface="+mn-ea"/>
                <a:cs typeface="宋体" panose="02010600030101010101" pitchFamily="2" charset="-122"/>
                <a:sym typeface="+mn-ea"/>
              </a:rPr>
              <a:t>）女儿墙卡钳支架后部应增设辅助钢丝绳，且呈</a:t>
            </a:r>
            <a:r>
              <a:rPr lang="en-US" altLang="zh-CN" dirty="0">
                <a:solidFill>
                  <a:schemeClr val="tx1">
                    <a:lumMod val="75000"/>
                  </a:schemeClr>
                </a:solidFill>
                <a:latin typeface="+mn-ea"/>
                <a:ea typeface="+mn-ea"/>
                <a:cs typeface="宋体" panose="02010600030101010101" pitchFamily="2" charset="-122"/>
                <a:sym typeface="+mn-ea"/>
              </a:rPr>
              <a:t>15°</a:t>
            </a:r>
            <a:r>
              <a:rPr lang="zh-CN" altLang="en-US" dirty="0">
                <a:solidFill>
                  <a:schemeClr val="tx1">
                    <a:lumMod val="75000"/>
                  </a:schemeClr>
                </a:solidFill>
                <a:latin typeface="+mn-ea"/>
                <a:ea typeface="+mn-ea"/>
                <a:cs typeface="宋体" panose="02010600030101010101" pitchFamily="2" charset="-122"/>
                <a:sym typeface="+mn-ea"/>
              </a:rPr>
              <a:t>～</a:t>
            </a:r>
            <a:r>
              <a:rPr lang="en-US" altLang="zh-CN" dirty="0">
                <a:solidFill>
                  <a:schemeClr val="tx1">
                    <a:lumMod val="75000"/>
                  </a:schemeClr>
                </a:solidFill>
                <a:latin typeface="+mn-ea"/>
                <a:ea typeface="+mn-ea"/>
                <a:cs typeface="宋体" panose="02010600030101010101" pitchFamily="2" charset="-122"/>
                <a:sym typeface="+mn-ea"/>
              </a:rPr>
              <a:t>20°</a:t>
            </a:r>
            <a:r>
              <a:rPr lang="zh-CN" altLang="en-US" dirty="0">
                <a:solidFill>
                  <a:schemeClr val="tx1">
                    <a:lumMod val="75000"/>
                  </a:schemeClr>
                </a:solidFill>
                <a:latin typeface="+mn-ea"/>
                <a:ea typeface="+mn-ea"/>
                <a:cs typeface="宋体" panose="02010600030101010101" pitchFamily="2" charset="-122"/>
                <a:sym typeface="+mn-ea"/>
              </a:rPr>
              <a:t>在两侧对称布置，具备预紧功能。两侧钢丝绳应分别独立固定；钢丝绳固定和受力应按独立承载工况计算，钢丝绳 直径不应小于提升钢丝绳；</a:t>
            </a:r>
            <a:endParaRPr lang="zh-CN" altLang="en-US" dirty="0">
              <a:solidFill>
                <a:schemeClr val="tx1">
                  <a:lumMod val="75000"/>
                </a:schemeClr>
              </a:solidFill>
              <a:latin typeface="+mn-ea"/>
              <a:ea typeface="+mn-ea"/>
              <a:cs typeface="宋体" panose="02010600030101010101" pitchFamily="2" charset="-122"/>
            </a:endParaRPr>
          </a:p>
          <a:p>
            <a:pPr lvl="0" indent="268605" eaLnBrk="0" hangingPunct="0">
              <a:lnSpc>
                <a:spcPct val="150000"/>
              </a:lnSpc>
            </a:pPr>
            <a:r>
              <a:rPr lang="en-US" altLang="zh-CN" dirty="0">
                <a:solidFill>
                  <a:schemeClr val="tx1">
                    <a:lumMod val="75000"/>
                  </a:schemeClr>
                </a:solidFill>
                <a:latin typeface="+mn-ea"/>
                <a:ea typeface="+mn-ea"/>
                <a:cs typeface="宋体" panose="02010600030101010101" pitchFamily="2" charset="-122"/>
                <a:sym typeface="+mn-ea"/>
              </a:rPr>
              <a:t>2</a:t>
            </a:r>
            <a:r>
              <a:rPr lang="zh-CN" altLang="en-US" dirty="0">
                <a:solidFill>
                  <a:schemeClr val="tx1">
                    <a:lumMod val="75000"/>
                  </a:schemeClr>
                </a:solidFill>
                <a:latin typeface="+mn-ea"/>
                <a:ea typeface="+mn-ea"/>
                <a:cs typeface="宋体" panose="02010600030101010101" pitchFamily="2" charset="-122"/>
                <a:sym typeface="+mn-ea"/>
              </a:rPr>
              <a:t>）辅助钢丝绳采用锚固件固定时，埋件及螺栓应经计算确定，且锚栓直径不应小于</a:t>
            </a:r>
            <a:r>
              <a:rPr lang="en-US" altLang="zh-CN" dirty="0">
                <a:solidFill>
                  <a:schemeClr val="tx1">
                    <a:lumMod val="75000"/>
                  </a:schemeClr>
                </a:solidFill>
                <a:latin typeface="+mn-ea"/>
                <a:ea typeface="+mn-ea"/>
                <a:cs typeface="宋体" panose="02010600030101010101" pitchFamily="2" charset="-122"/>
                <a:sym typeface="+mn-ea"/>
              </a:rPr>
              <a:t>16mm</a:t>
            </a:r>
            <a:r>
              <a:rPr lang="zh-CN" altLang="en-US" dirty="0">
                <a:solidFill>
                  <a:schemeClr val="tx1">
                    <a:lumMod val="75000"/>
                  </a:schemeClr>
                </a:solidFill>
                <a:latin typeface="+mn-ea"/>
                <a:ea typeface="+mn-ea"/>
                <a:cs typeface="宋体" panose="02010600030101010101" pitchFamily="2" charset="-122"/>
                <a:sym typeface="+mn-ea"/>
              </a:rPr>
              <a:t>，并不得直接承受拉力。</a:t>
            </a:r>
            <a:endParaRPr lang="zh-CN" altLang="en-US" dirty="0">
              <a:solidFill>
                <a:schemeClr val="tx1">
                  <a:lumMod val="75000"/>
                </a:schemeClr>
              </a:solidFill>
              <a:latin typeface="+mn-ea"/>
              <a:ea typeface="+mn-ea"/>
              <a:cs typeface="宋体" panose="02010600030101010101" pitchFamily="2" charset="-122"/>
              <a:sym typeface="+mn-ea"/>
            </a:endParaRPr>
          </a:p>
          <a:p>
            <a:pPr lvl="0" indent="268605" eaLnBrk="0" hangingPunct="0">
              <a:lnSpc>
                <a:spcPct val="150000"/>
              </a:lnSpc>
            </a:pPr>
            <a:r>
              <a:rPr lang="en-US" altLang="zh-CN" dirty="0">
                <a:solidFill>
                  <a:schemeClr val="tx1">
                    <a:lumMod val="75000"/>
                  </a:schemeClr>
                </a:solidFill>
                <a:latin typeface="+mn-ea"/>
                <a:ea typeface="+mn-ea"/>
                <a:cs typeface="宋体" panose="02010600030101010101" pitchFamily="2" charset="-122"/>
                <a:sym typeface="+mn-ea"/>
              </a:rPr>
              <a:t>3</a:t>
            </a:r>
            <a:r>
              <a:rPr lang="zh-CN" altLang="en-US" dirty="0">
                <a:solidFill>
                  <a:schemeClr val="tx1">
                    <a:lumMod val="75000"/>
                  </a:schemeClr>
                </a:solidFill>
                <a:latin typeface="+mn-ea"/>
                <a:ea typeface="+mn-ea"/>
                <a:cs typeface="宋体" panose="02010600030101010101" pitchFamily="2" charset="-122"/>
                <a:sym typeface="+mn-ea"/>
              </a:rPr>
              <a:t>）女儿墙卡钳支架安装后，前梁外伸长度</a:t>
            </a:r>
            <a:endParaRPr lang="zh-CN" altLang="en-US" dirty="0">
              <a:solidFill>
                <a:schemeClr val="tx1">
                  <a:lumMod val="75000"/>
                </a:schemeClr>
              </a:solidFill>
              <a:latin typeface="+mn-ea"/>
              <a:ea typeface="+mn-ea"/>
              <a:cs typeface="宋体" panose="02010600030101010101" pitchFamily="2" charset="-122"/>
              <a:sym typeface="+mn-ea"/>
            </a:endParaRPr>
          </a:p>
          <a:p>
            <a:pPr lvl="0" indent="268605" eaLnBrk="0" hangingPunct="0">
              <a:lnSpc>
                <a:spcPct val="150000"/>
              </a:lnSpc>
            </a:pPr>
            <a:r>
              <a:rPr lang="zh-CN" altLang="en-US" dirty="0">
                <a:solidFill>
                  <a:schemeClr val="tx1">
                    <a:lumMod val="75000"/>
                  </a:schemeClr>
                </a:solidFill>
                <a:latin typeface="+mn-ea"/>
                <a:ea typeface="+mn-ea"/>
                <a:cs typeface="宋体" panose="02010600030101010101" pitchFamily="2" charset="-122"/>
                <a:sym typeface="+mn-ea"/>
              </a:rPr>
              <a:t>不应大于</a:t>
            </a:r>
            <a:r>
              <a:rPr lang="en-US" altLang="zh-CN" dirty="0">
                <a:solidFill>
                  <a:schemeClr val="tx1">
                    <a:lumMod val="75000"/>
                  </a:schemeClr>
                </a:solidFill>
                <a:latin typeface="+mn-ea"/>
                <a:ea typeface="+mn-ea"/>
                <a:cs typeface="宋体" panose="02010600030101010101" pitchFamily="2" charset="-122"/>
                <a:sym typeface="+mn-ea"/>
              </a:rPr>
              <a:t>1500mm</a:t>
            </a:r>
            <a:r>
              <a:rPr lang="zh-CN" altLang="en-US" dirty="0">
                <a:solidFill>
                  <a:schemeClr val="tx1">
                    <a:lumMod val="75000"/>
                  </a:schemeClr>
                </a:solidFill>
                <a:latin typeface="+mn-ea"/>
                <a:ea typeface="+mn-ea"/>
                <a:cs typeface="宋体" panose="02010600030101010101" pitchFamily="2" charset="-122"/>
                <a:sym typeface="+mn-ea"/>
              </a:rPr>
              <a:t>。</a:t>
            </a:r>
            <a:endParaRPr lang="zh-CN" altLang="en-US" dirty="0">
              <a:latin typeface="+mn-ea"/>
              <a:ea typeface="+mn-ea"/>
            </a:endParaRPr>
          </a:p>
        </p:txBody>
      </p:sp>
      <p:sp>
        <p:nvSpPr>
          <p:cNvPr id="8" name="TextBox 7"/>
          <p:cNvSpPr txBox="1">
            <a:spLocks noChangeArrowheads="1"/>
          </p:cNvSpPr>
          <p:nvPr/>
        </p:nvSpPr>
        <p:spPr bwMode="auto">
          <a:xfrm>
            <a:off x="466006" y="164465"/>
            <a:ext cx="2608039" cy="523220"/>
          </a:xfrm>
          <a:prstGeom prst="rect">
            <a:avLst/>
          </a:prstGeom>
          <a:noFill/>
          <a:ln w="9525">
            <a:noFill/>
            <a:miter lim="800000"/>
          </a:ln>
        </p:spPr>
        <p:txBody>
          <a:bodyPr wrap="square">
            <a:spAutoFit/>
          </a:bodyPr>
          <a:lstStyle/>
          <a:p>
            <a:pPr eaLnBrk="0" hangingPunct="0"/>
            <a:r>
              <a:rPr lang="zh-CN" altLang="en-US" sz="2800" dirty="0">
                <a:solidFill>
                  <a:srgbClr val="272424"/>
                </a:solidFill>
                <a:latin typeface="微软雅黑" panose="020B0503020204020204" pitchFamily="34" charset="-122"/>
                <a:ea typeface="微软雅黑" panose="020B0503020204020204" pitchFamily="34" charset="-122"/>
              </a:rPr>
              <a:t>《吊篮规程》</a:t>
            </a:r>
            <a:r>
              <a:rPr lang="en-US" altLang="zh-CN" sz="2800" dirty="0">
                <a:solidFill>
                  <a:srgbClr val="272424"/>
                </a:solidFill>
                <a:latin typeface="微软雅黑" panose="020B0503020204020204" pitchFamily="34" charset="-122"/>
                <a:ea typeface="微软雅黑" panose="020B0503020204020204" pitchFamily="34" charset="-122"/>
              </a:rPr>
              <a:t> </a:t>
            </a:r>
            <a:endParaRPr lang="zh-CN" altLang="en-US" sz="2800" dirty="0">
              <a:solidFill>
                <a:srgbClr val="FF0000"/>
              </a:solidFill>
              <a:latin typeface="微软雅黑" panose="020B0503020204020204" pitchFamily="3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bwMode="auto">
          <a:xfrm>
            <a:off x="466090" y="918210"/>
            <a:ext cx="2573655" cy="504190"/>
          </a:xfrm>
          <a:prstGeom prst="rect">
            <a:avLst/>
          </a:prstGeom>
          <a:gradFill>
            <a:gsLst>
              <a:gs pos="0">
                <a:srgbClr val="FFF200"/>
              </a:gs>
              <a:gs pos="45000">
                <a:srgbClr val="FF7A00"/>
              </a:gs>
              <a:gs pos="70000">
                <a:srgbClr val="FF0300"/>
              </a:gs>
              <a:gs pos="100000">
                <a:srgbClr val="4D0808"/>
              </a:gs>
            </a:gsLst>
            <a:lin ang="3600000" scaled="0"/>
          </a:gradFill>
          <a:ln w="9525" cap="flat" cmpd="sng" algn="ctr">
            <a:solidFill>
              <a:schemeClr val="tx1"/>
            </a:solidFill>
            <a:prstDash val="solid"/>
            <a:round/>
            <a:headEnd type="none" w="med" len="med"/>
            <a:tailEnd type="none" w="med" len="med"/>
          </a:ln>
          <a:scene3d>
            <a:camera prst="orthographicFront"/>
            <a:lightRig rig="threePt" dir="t"/>
          </a:scene3d>
          <a:sp3d>
            <a:bevelT w="101600" h="101600"/>
          </a:sp3d>
        </p:spPr>
        <p:txBody>
          <a:bodyPr vert="horz" wrap="square" lIns="36000" tIns="45720" rIns="36000" bIns="45720" numCol="1" rtlCol="0" anchor="ctr" anchorCtr="1" compatLnSpc="1"/>
          <a:lstStyle/>
          <a:p>
            <a:r>
              <a:rPr lang="zh-CN" altLang="en-US" sz="2800" dirty="0">
                <a:solidFill>
                  <a:schemeClr val="accent1"/>
                </a:solidFill>
                <a:latin typeface="华文细黑" panose="02010600040101010101" charset="-122"/>
                <a:ea typeface="华文细黑" panose="02010600040101010101" charset="-122"/>
              </a:rPr>
              <a:t>六、</a:t>
            </a:r>
            <a:r>
              <a:rPr lang="en-US" altLang="zh-CN" sz="2800" dirty="0">
                <a:solidFill>
                  <a:schemeClr val="accent1"/>
                </a:solidFill>
                <a:latin typeface="华文细黑" panose="02010600040101010101" charset="-122"/>
                <a:ea typeface="华文细黑" panose="02010600040101010101" charset="-122"/>
              </a:rPr>
              <a:t>6</a:t>
            </a:r>
            <a:r>
              <a:rPr lang="zh-CN" altLang="en-US" sz="2800" dirty="0">
                <a:solidFill>
                  <a:schemeClr val="accent1"/>
                </a:solidFill>
                <a:latin typeface="华文细黑" panose="02010600040101010101" charset="-122"/>
                <a:ea typeface="华文细黑" panose="02010600040101010101" charset="-122"/>
              </a:rPr>
              <a:t>张附表</a:t>
            </a:r>
            <a:endParaRPr lang="zh-CN" altLang="en-US" sz="2800" dirty="0">
              <a:solidFill>
                <a:schemeClr val="accent1"/>
              </a:solidFill>
              <a:latin typeface="华文细黑" panose="02010600040101010101" charset="-122"/>
              <a:ea typeface="华文细黑" panose="02010600040101010101" charset="-122"/>
            </a:endParaRPr>
          </a:p>
        </p:txBody>
      </p:sp>
      <p:sp>
        <p:nvSpPr>
          <p:cNvPr id="101" name="文本框 100"/>
          <p:cNvSpPr txBox="1"/>
          <p:nvPr/>
        </p:nvSpPr>
        <p:spPr>
          <a:xfrm>
            <a:off x="697865" y="1654175"/>
            <a:ext cx="10937240" cy="3415030"/>
          </a:xfrm>
          <a:prstGeom prst="rect">
            <a:avLst/>
          </a:prstGeom>
          <a:noFill/>
          <a:ln w="9525">
            <a:noFill/>
          </a:ln>
        </p:spPr>
        <p:txBody>
          <a:bodyPr wrap="square">
            <a:spAutoFit/>
          </a:bodyPr>
          <a:lstStyle/>
          <a:p>
            <a:pPr marL="90805" indent="-6985" eaLnBrk="1" latinLnBrk="0" hangingPunct="1">
              <a:lnSpc>
                <a:spcPct val="150000"/>
              </a:lnSpc>
            </a:pP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附录A  吊篮主要构配件进场核查表</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50000"/>
              </a:lnSpc>
            </a:pP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附录B  吊篮特殊安装形式附加检验项目</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50000"/>
              </a:lnSpc>
            </a:pP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附录C  高处作业吊篮安装验收表</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50000"/>
              </a:lnSpc>
            </a:pP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附录D  高处作业吊篮定期维护保养表</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50000"/>
              </a:lnSpc>
            </a:pP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附录E  高处作业吊篮使用日常检查表</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indent="-6985" eaLnBrk="1" latinLnBrk="0" hangingPunct="1">
              <a:lnSpc>
                <a:spcPct val="150000"/>
              </a:lnSpc>
            </a:pP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附录F  高处作业吊篮月度安全检查表</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TextBox 7"/>
          <p:cNvSpPr txBox="1">
            <a:spLocks noChangeArrowheads="1"/>
          </p:cNvSpPr>
          <p:nvPr/>
        </p:nvSpPr>
        <p:spPr bwMode="auto">
          <a:xfrm>
            <a:off x="466006" y="164465"/>
            <a:ext cx="5979672" cy="521970"/>
          </a:xfrm>
          <a:prstGeom prst="rect">
            <a:avLst/>
          </a:prstGeom>
          <a:noFill/>
          <a:ln w="9525">
            <a:noFill/>
            <a:miter lim="800000"/>
          </a:ln>
        </p:spPr>
        <p:txBody>
          <a:bodyPr wrap="square">
            <a:spAutoFit/>
          </a:bodyPr>
          <a:lstStyle/>
          <a:p>
            <a:pPr eaLnBrk="0" hangingPunct="0"/>
            <a:r>
              <a:rPr lang="zh-CN" altLang="en-US" sz="2800" dirty="0">
                <a:solidFill>
                  <a:srgbClr val="272424"/>
                </a:solidFill>
                <a:latin typeface="微软雅黑" panose="020B0503020204020204" pitchFamily="34" charset="-122"/>
                <a:ea typeface="微软雅黑" panose="020B0503020204020204" pitchFamily="34" charset="-122"/>
              </a:rPr>
              <a:t>《吊篮规程》</a:t>
            </a:r>
            <a:endParaRPr lang="zh-CN" altLang="en-US" sz="2800" dirty="0">
              <a:solidFill>
                <a:srgbClr val="272424"/>
              </a:solidFill>
              <a:latin typeface="微软雅黑" panose="020B0503020204020204" pitchFamily="34" charset="-122"/>
            </a:endParaRPr>
          </a:p>
        </p:txBody>
      </p:sp>
      <p:sp>
        <p:nvSpPr>
          <p:cNvPr id="3" name="文本框 2"/>
          <p:cNvSpPr txBox="1"/>
          <p:nvPr/>
        </p:nvSpPr>
        <p:spPr>
          <a:xfrm>
            <a:off x="461010" y="5300980"/>
            <a:ext cx="11329035" cy="1753235"/>
          </a:xfrm>
          <a:prstGeom prst="rect">
            <a:avLst/>
          </a:prstGeom>
          <a:noFill/>
        </p:spPr>
        <p:txBody>
          <a:bodyPr wrap="square" rtlCol="0" anchor="t">
            <a:spAutoFit/>
          </a:bodyPr>
          <a:p>
            <a:pPr marL="90805" indent="-6985" eaLnBrk="1" latinLnBrk="0" hangingPunct="1">
              <a:lnSpc>
                <a:spcPct val="150000"/>
              </a:lnSpc>
            </a:pP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根据吊篮使用管理实际情况，编制了各类检查、验收用表，明确了检查、检验项目、抽样数量和实施人员，覆盖了吊篮使用的全过程。不但包括吊篮本身，还包括吊篮使用条件。</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advTm="3397">
    <p:wedg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noChangeArrowheads="1"/>
          </p:cNvSpPr>
          <p:nvPr/>
        </p:nvSpPr>
        <p:spPr bwMode="auto">
          <a:xfrm>
            <a:off x="5084763" y="0"/>
            <a:ext cx="2052637" cy="911225"/>
          </a:xfrm>
          <a:custGeom>
            <a:avLst/>
            <a:gdLst>
              <a:gd name="T0" fmla="*/ 0 w 2626"/>
              <a:gd name="T1" fmla="*/ 0 h 896"/>
              <a:gd name="T2" fmla="*/ 2626 w 2626"/>
              <a:gd name="T3" fmla="*/ 0 h 896"/>
              <a:gd name="T4" fmla="*/ 2289 w 2626"/>
              <a:gd name="T5" fmla="*/ 896 h 896"/>
              <a:gd name="T6" fmla="*/ 338 w 2626"/>
              <a:gd name="T7" fmla="*/ 896 h 896"/>
              <a:gd name="T8" fmla="*/ 0 w 2626"/>
              <a:gd name="T9" fmla="*/ 0 h 896"/>
              <a:gd name="T10" fmla="*/ 0 60000 65536"/>
              <a:gd name="T11" fmla="*/ 0 60000 65536"/>
              <a:gd name="T12" fmla="*/ 0 60000 65536"/>
              <a:gd name="T13" fmla="*/ 0 60000 65536"/>
              <a:gd name="T14" fmla="*/ 0 60000 65536"/>
              <a:gd name="T15" fmla="*/ 0 w 2626"/>
              <a:gd name="T16" fmla="*/ 0 h 896"/>
              <a:gd name="T17" fmla="*/ 2626 w 2626"/>
              <a:gd name="T18" fmla="*/ 896 h 896"/>
            </a:gdLst>
            <a:ahLst/>
            <a:cxnLst>
              <a:cxn ang="T10">
                <a:pos x="T0" y="T1"/>
              </a:cxn>
              <a:cxn ang="T11">
                <a:pos x="T2" y="T3"/>
              </a:cxn>
              <a:cxn ang="T12">
                <a:pos x="T4" y="T5"/>
              </a:cxn>
              <a:cxn ang="T13">
                <a:pos x="T6" y="T7"/>
              </a:cxn>
              <a:cxn ang="T14">
                <a:pos x="T8" y="T9"/>
              </a:cxn>
            </a:cxnLst>
            <a:rect l="T15" t="T16" r="T17" b="T18"/>
            <a:pathLst>
              <a:path w="2626" h="896">
                <a:moveTo>
                  <a:pt x="0" y="0"/>
                </a:moveTo>
                <a:lnTo>
                  <a:pt x="2626" y="0"/>
                </a:lnTo>
                <a:lnTo>
                  <a:pt x="2289" y="896"/>
                </a:lnTo>
                <a:lnTo>
                  <a:pt x="338" y="896"/>
                </a:lnTo>
                <a:lnTo>
                  <a:pt x="0" y="0"/>
                </a:lnTo>
                <a:close/>
              </a:path>
            </a:pathLst>
          </a:custGeom>
          <a:solidFill>
            <a:schemeClr val="bg1"/>
          </a:solidFill>
          <a:ln w="9525">
            <a:noFill/>
            <a:round/>
          </a:ln>
        </p:spPr>
        <p:txBody>
          <a:bodyPr/>
          <a:lstStyle/>
          <a:p>
            <a:endParaRPr lang="zh-CN" altLang="en-US"/>
          </a:p>
        </p:txBody>
      </p:sp>
      <p:sp>
        <p:nvSpPr>
          <p:cNvPr id="20" name="TextBox 19"/>
          <p:cNvSpPr txBox="1">
            <a:spLocks noChangeArrowheads="1"/>
          </p:cNvSpPr>
          <p:nvPr/>
        </p:nvSpPr>
        <p:spPr bwMode="auto">
          <a:xfrm>
            <a:off x="5526088" y="66675"/>
            <a:ext cx="1076325" cy="488950"/>
          </a:xfrm>
          <a:prstGeom prst="rect">
            <a:avLst/>
          </a:prstGeom>
          <a:noFill/>
          <a:ln w="9525">
            <a:noFill/>
            <a:miter lim="800000"/>
          </a:ln>
        </p:spPr>
        <p:txBody>
          <a:bodyPr>
            <a:spAutoFit/>
          </a:bodyPr>
          <a:lstStyle/>
          <a:p>
            <a:pPr algn="dist">
              <a:buFont typeface="Arial" panose="020B0604020202020204" pitchFamily="34" charset="0"/>
              <a:buNone/>
            </a:pPr>
            <a:r>
              <a:rPr lang="zh-CN" altLang="en-US" sz="2600">
                <a:solidFill>
                  <a:schemeClr val="accent1"/>
                </a:solidFill>
                <a:latin typeface="微软雅黑" panose="020B0503020204020204" pitchFamily="34" charset="-122"/>
                <a:ea typeface="微软雅黑" panose="020B0503020204020204" pitchFamily="34" charset="-122"/>
              </a:rPr>
              <a:t>结语</a:t>
            </a:r>
            <a:endParaRPr lang="zh-CN" altLang="en-US" sz="2600">
              <a:solidFill>
                <a:schemeClr val="accent1"/>
              </a:solidFill>
              <a:latin typeface="微软雅黑" panose="020B0503020204020204" pitchFamily="34" charset="-122"/>
              <a:ea typeface="微软雅黑" panose="020B0503020204020204" pitchFamily="34" charset="-122"/>
            </a:endParaRPr>
          </a:p>
        </p:txBody>
      </p:sp>
      <p:sp>
        <p:nvSpPr>
          <p:cNvPr id="105" name="TextBox 104"/>
          <p:cNvSpPr txBox="1">
            <a:spLocks noChangeArrowheads="1"/>
          </p:cNvSpPr>
          <p:nvPr/>
        </p:nvSpPr>
        <p:spPr bwMode="auto">
          <a:xfrm>
            <a:off x="5564188" y="476250"/>
            <a:ext cx="1027112" cy="336550"/>
          </a:xfrm>
          <a:prstGeom prst="rect">
            <a:avLst/>
          </a:prstGeom>
          <a:noFill/>
          <a:ln w="9525">
            <a:noFill/>
            <a:miter lim="800000"/>
          </a:ln>
        </p:spPr>
        <p:txBody>
          <a:bodyPr wrap="none">
            <a:spAutoFit/>
          </a:bodyPr>
          <a:lstStyle/>
          <a:p>
            <a:pPr>
              <a:buFont typeface="Arial" panose="020B0604020202020204" pitchFamily="34" charset="0"/>
              <a:buNone/>
            </a:pPr>
            <a:r>
              <a:rPr lang="en-US" altLang="zh-CN" sz="1600">
                <a:solidFill>
                  <a:schemeClr val="accent1"/>
                </a:solidFill>
                <a:latin typeface="微软雅黑" panose="020B0503020204020204" pitchFamily="34" charset="-122"/>
                <a:ea typeface="微软雅黑" panose="020B0503020204020204" pitchFamily="34" charset="-122"/>
              </a:rPr>
              <a:t>contents</a:t>
            </a:r>
            <a:endParaRPr lang="zh-CN" altLang="en-US" sz="1600">
              <a:solidFill>
                <a:schemeClr val="accent1"/>
              </a:solidFill>
              <a:latin typeface="微软雅黑" panose="020B0503020204020204" pitchFamily="34" charset="-122"/>
              <a:ea typeface="微软雅黑" panose="020B0503020204020204" pitchFamily="34" charset="-122"/>
            </a:endParaRPr>
          </a:p>
        </p:txBody>
      </p:sp>
      <p:grpSp>
        <p:nvGrpSpPr>
          <p:cNvPr id="2" name="组合 31"/>
          <p:cNvGrpSpPr/>
          <p:nvPr/>
        </p:nvGrpSpPr>
        <p:grpSpPr bwMode="auto">
          <a:xfrm>
            <a:off x="1382713" y="1387475"/>
            <a:ext cx="9717087" cy="6216650"/>
            <a:chOff x="1358950" y="1173758"/>
            <a:chExt cx="7072312" cy="3482975"/>
          </a:xfrm>
        </p:grpSpPr>
        <p:sp>
          <p:nvSpPr>
            <p:cNvPr id="33"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1500" dirty="0">
                <a:solidFill>
                  <a:schemeClr val="tx1">
                    <a:lumMod val="65000"/>
                    <a:lumOff val="35000"/>
                  </a:schemeClr>
                </a:solidFill>
                <a:latin typeface="微软雅黑" panose="020B0503020204020204" pitchFamily="34" charset="-122"/>
              </a:endParaRPr>
            </a:p>
          </p:txBody>
        </p:sp>
        <p:sp>
          <p:nvSpPr>
            <p:cNvPr id="100366" name="Freeform 8"/>
            <p:cNvSpPr>
              <a:spLocks noChangeArrowheads="1"/>
            </p:cNvSpPr>
            <p:nvPr/>
          </p:nvSpPr>
          <p:spPr bwMode="auto">
            <a:xfrm>
              <a:off x="7851825" y="4077295"/>
              <a:ext cx="579437" cy="579438"/>
            </a:xfrm>
            <a:custGeom>
              <a:avLst/>
              <a:gdLst>
                <a:gd name="T0" fmla="*/ 782 w 782"/>
                <a:gd name="T1" fmla="*/ 0 h 782"/>
                <a:gd name="T2" fmla="*/ 782 w 782"/>
                <a:gd name="T3" fmla="*/ 685 h 782"/>
                <a:gd name="T4" fmla="*/ 685 w 782"/>
                <a:gd name="T5" fmla="*/ 782 h 782"/>
                <a:gd name="T6" fmla="*/ 0 w 782"/>
                <a:gd name="T7" fmla="*/ 782 h 782"/>
                <a:gd name="T8" fmla="*/ 782 w 782"/>
                <a:gd name="T9" fmla="*/ 0 h 782"/>
                <a:gd name="T10" fmla="*/ 0 60000 65536"/>
                <a:gd name="T11" fmla="*/ 0 60000 65536"/>
                <a:gd name="T12" fmla="*/ 0 60000 65536"/>
                <a:gd name="T13" fmla="*/ 0 60000 65536"/>
                <a:gd name="T14" fmla="*/ 0 60000 65536"/>
                <a:gd name="T15" fmla="*/ 0 w 782"/>
                <a:gd name="T16" fmla="*/ 0 h 782"/>
                <a:gd name="T17" fmla="*/ 782 w 782"/>
                <a:gd name="T18" fmla="*/ 782 h 782"/>
              </a:gdLst>
              <a:ahLst/>
              <a:cxnLst>
                <a:cxn ang="T10">
                  <a:pos x="T0" y="T1"/>
                </a:cxn>
                <a:cxn ang="T11">
                  <a:pos x="T2" y="T3"/>
                </a:cxn>
                <a:cxn ang="T12">
                  <a:pos x="T4" y="T5"/>
                </a:cxn>
                <a:cxn ang="T13">
                  <a:pos x="T6" y="T7"/>
                </a:cxn>
                <a:cxn ang="T14">
                  <a:pos x="T8" y="T9"/>
                </a:cxn>
              </a:cxnLst>
              <a:rect l="T15" t="T16" r="T17" b="T18"/>
              <a:pathLst>
                <a:path w="782" h="782">
                  <a:moveTo>
                    <a:pt x="782" y="0"/>
                  </a:moveTo>
                  <a:lnTo>
                    <a:pt x="782" y="685"/>
                  </a:lnTo>
                  <a:cubicBezTo>
                    <a:pt x="782" y="738"/>
                    <a:pt x="738" y="782"/>
                    <a:pt x="685" y="782"/>
                  </a:cubicBezTo>
                  <a:lnTo>
                    <a:pt x="0" y="782"/>
                  </a:lnTo>
                  <a:lnTo>
                    <a:pt x="782" y="0"/>
                  </a:lnTo>
                  <a:close/>
                </a:path>
              </a:pathLst>
            </a:custGeom>
            <a:solidFill>
              <a:schemeClr val="accent2"/>
            </a:solidFill>
            <a:ln w="9525">
              <a:noFill/>
              <a:round/>
            </a:ln>
          </p:spPr>
          <p:txBody>
            <a:bodyPr/>
            <a:lstStyle/>
            <a:p>
              <a:endParaRPr lang="zh-CN" altLang="en-US"/>
            </a:p>
          </p:txBody>
        </p:sp>
      </p:grpSp>
      <p:sp>
        <p:nvSpPr>
          <p:cNvPr id="37" name="Freeform 9"/>
          <p:cNvSpPr>
            <a:spLocks noEditPoints="1" noChangeArrowheads="1"/>
          </p:cNvSpPr>
          <p:nvPr/>
        </p:nvSpPr>
        <p:spPr bwMode="auto">
          <a:xfrm>
            <a:off x="9321800" y="5670550"/>
            <a:ext cx="198438" cy="252413"/>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8"/>
              <a:gd name="T61" fmla="*/ 0 h 268"/>
              <a:gd name="T62" fmla="*/ 268 w 268"/>
              <a:gd name="T63" fmla="*/ 268 h 2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w="9525">
            <a:noFill/>
            <a:round/>
          </a:ln>
        </p:spPr>
        <p:txBody>
          <a:bodyPr/>
          <a:lstStyle/>
          <a:p>
            <a:endParaRPr lang="zh-CN" altLang="en-US"/>
          </a:p>
        </p:txBody>
      </p:sp>
      <p:sp>
        <p:nvSpPr>
          <p:cNvPr id="39" name="TextBox 38"/>
          <p:cNvSpPr txBox="1">
            <a:spLocks noChangeArrowheads="1"/>
          </p:cNvSpPr>
          <p:nvPr/>
        </p:nvSpPr>
        <p:spPr bwMode="auto">
          <a:xfrm>
            <a:off x="2929890" y="2358390"/>
            <a:ext cx="7904480" cy="4154170"/>
          </a:xfrm>
          <a:prstGeom prst="rect">
            <a:avLst/>
          </a:prstGeom>
          <a:noFill/>
          <a:ln w="9525">
            <a:noFill/>
            <a:miter lim="800000"/>
          </a:ln>
        </p:spPr>
        <p:txBody>
          <a:bodyPr wrap="square">
            <a:spAutoFit/>
          </a:bodyPr>
          <a:lstStyle/>
          <a:p>
            <a:pPr>
              <a:lnSpc>
                <a:spcPct val="150000"/>
              </a:lnSpc>
            </a:pPr>
            <a:r>
              <a:rPr lang="zh-CN" altLang="en-US" sz="3600" b="1" dirty="0">
                <a:solidFill>
                  <a:schemeClr val="accent1"/>
                </a:solidFill>
                <a:latin typeface="微软雅黑" panose="020B0503020204020204" pitchFamily="34" charset="-122"/>
                <a:ea typeface="微软雅黑" panose="020B0503020204020204" pitchFamily="34" charset="-122"/>
              </a:rPr>
              <a:t>  </a:t>
            </a:r>
            <a:endParaRPr lang="zh-CN" altLang="en-US" sz="3600" b="1"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en-US" sz="3600" b="1" dirty="0">
                <a:solidFill>
                  <a:schemeClr val="accent1"/>
                </a:solidFill>
                <a:latin typeface="微软雅黑" panose="020B0503020204020204" pitchFamily="34" charset="-122"/>
                <a:ea typeface="微软雅黑" panose="020B0503020204020204" pitchFamily="34" charset="-122"/>
              </a:rPr>
              <a:t> </a:t>
            </a:r>
            <a:r>
              <a:rPr lang="en-US" altLang="zh-CN" sz="3600" b="1" dirty="0">
                <a:solidFill>
                  <a:schemeClr val="accent1"/>
                </a:solidFill>
                <a:latin typeface="微软雅黑" panose="020B0503020204020204" pitchFamily="34" charset="-122"/>
                <a:ea typeface="微软雅黑" panose="020B0503020204020204" pitchFamily="34" charset="-122"/>
              </a:rPr>
              <a:t>     </a:t>
            </a:r>
            <a:r>
              <a:rPr lang="zh-CN" altLang="en-US" sz="4000" b="1" dirty="0">
                <a:solidFill>
                  <a:schemeClr val="accent1"/>
                </a:solidFill>
                <a:latin typeface="微软雅黑" panose="020B0503020204020204" pitchFamily="34" charset="-122"/>
                <a:ea typeface="微软雅黑" panose="020B0503020204020204" pitchFamily="34" charset="-122"/>
              </a:rPr>
              <a:t>不当之处请指正</a:t>
            </a:r>
            <a:r>
              <a:rPr lang="en-US" altLang="zh-CN" sz="4000" b="1" dirty="0">
                <a:solidFill>
                  <a:schemeClr val="accent1"/>
                </a:solidFill>
                <a:latin typeface="微软雅黑" panose="020B0503020204020204" pitchFamily="34" charset="-122"/>
                <a:ea typeface="微软雅黑" panose="020B0503020204020204" pitchFamily="34" charset="-122"/>
              </a:rPr>
              <a:t>        </a:t>
            </a:r>
            <a:r>
              <a:rPr lang="zh-CN" altLang="en-US" sz="4000" b="1" dirty="0">
                <a:solidFill>
                  <a:schemeClr val="accent1"/>
                </a:solidFill>
                <a:latin typeface="微软雅黑" panose="020B0503020204020204" pitchFamily="34" charset="-122"/>
                <a:ea typeface="微软雅黑" panose="020B0503020204020204" pitchFamily="34" charset="-122"/>
                <a:sym typeface="+mn-ea"/>
              </a:rPr>
              <a:t>谢谢！</a:t>
            </a:r>
            <a:endParaRPr lang="zh-CN" altLang="en-US" sz="4000" b="1"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en-US" sz="3600" b="1" dirty="0">
                <a:solidFill>
                  <a:schemeClr val="accent1"/>
                </a:solidFill>
                <a:latin typeface="微软雅黑" panose="020B0503020204020204" pitchFamily="34" charset="-122"/>
                <a:ea typeface="微软雅黑" panose="020B0503020204020204" pitchFamily="34" charset="-122"/>
              </a:rPr>
              <a:t>                               </a:t>
            </a:r>
            <a:endParaRPr lang="en-US" altLang="zh-CN" sz="3600" b="1"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en-US" altLang="zh-CN" sz="3600" b="1" dirty="0">
                <a:solidFill>
                  <a:schemeClr val="accent1"/>
                </a:solidFill>
                <a:latin typeface="微软雅黑" panose="020B0503020204020204" pitchFamily="34" charset="-122"/>
                <a:ea typeface="微软雅黑" panose="020B0503020204020204" pitchFamily="34" charset="-122"/>
              </a:rPr>
              <a:t>                        </a:t>
            </a:r>
            <a:r>
              <a:rPr lang="zh-CN" altLang="zh-CN" sz="2800" b="1" dirty="0">
                <a:solidFill>
                  <a:schemeClr val="accent1"/>
                </a:solidFill>
                <a:latin typeface="微软雅黑" panose="020B0503020204020204" pitchFamily="34" charset="-122"/>
                <a:ea typeface="微软雅黑" panose="020B0503020204020204" pitchFamily="34" charset="-122"/>
              </a:rPr>
              <a:t>陈国良 </a:t>
            </a:r>
            <a:r>
              <a:rPr lang="en-US" altLang="zh-CN" sz="2800" b="1" dirty="0">
                <a:solidFill>
                  <a:schemeClr val="accent1"/>
                </a:solidFill>
                <a:latin typeface="微软雅黑" panose="020B0503020204020204" pitchFamily="34" charset="-122"/>
                <a:ea typeface="微软雅黑" panose="020B0503020204020204" pitchFamily="34" charset="-122"/>
              </a:rPr>
              <a:t>13336057833</a:t>
            </a:r>
            <a:endParaRPr lang="en-US" altLang="zh-CN" sz="2800" b="1"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en-US" sz="2800" b="1" dirty="0">
                <a:solidFill>
                  <a:schemeClr val="accent1"/>
                </a:solidFill>
                <a:latin typeface="微软雅黑" panose="020B0503020204020204" pitchFamily="34" charset="-122"/>
                <a:ea typeface="微软雅黑" panose="020B0503020204020204" pitchFamily="34" charset="-122"/>
              </a:rPr>
              <a:t>           </a:t>
            </a:r>
            <a:r>
              <a:rPr lang="en-US" altLang="zh-CN" sz="2800" b="1" dirty="0">
                <a:solidFill>
                  <a:schemeClr val="accent1"/>
                </a:solidFill>
                <a:latin typeface="微软雅黑" panose="020B0503020204020204" pitchFamily="34" charset="-122"/>
                <a:ea typeface="微软雅黑" panose="020B0503020204020204" pitchFamily="34" charset="-122"/>
              </a:rPr>
              <a:t>  </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7402">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Picture 9" descr="20096216810338"/>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50165" y="845820"/>
            <a:ext cx="3599815" cy="3326130"/>
          </a:xfrm>
          <a:prstGeom prst="rect">
            <a:avLst/>
          </a:prstGeom>
          <a:noFill/>
        </p:spPr>
      </p:pic>
      <p:pic>
        <p:nvPicPr>
          <p:cNvPr id="57346" name="Picture 2" descr="C:\Users\lixin\Desktop\177_0921\IMG_29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835" y="4699635"/>
            <a:ext cx="2683510" cy="34150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矩形 13"/>
          <p:cNvSpPr/>
          <p:nvPr/>
        </p:nvSpPr>
        <p:spPr>
          <a:xfrm>
            <a:off x="6242050" y="4264025"/>
            <a:ext cx="5897245" cy="175323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panose="05000000000000000000" pitchFamily="2" charset="2"/>
              <a:buChar char="p"/>
            </a:pPr>
            <a:r>
              <a:rPr lang="zh-CN" altLang="en-US" sz="2400" b="1" dirty="0" smtClean="0">
                <a:latin typeface="楷体" panose="02010609060101010101" pitchFamily="49" charset="-122"/>
                <a:ea typeface="楷体" panose="02010609060101010101" pitchFamily="49" charset="-122"/>
              </a:rPr>
              <a:t>电气控制系统：</a:t>
            </a:r>
            <a:r>
              <a:rPr lang="zh-CN" altLang="en-US" sz="2400" dirty="0" smtClean="0">
                <a:latin typeface="楷体" panose="02010609060101010101" pitchFamily="49" charset="-122"/>
                <a:ea typeface="楷体" panose="02010609060101010101" pitchFamily="49" charset="-122"/>
              </a:rPr>
              <a:t>电气系统由电气箱、电源、电磁制动电机、漏电保护器、上下限位开关、手握开关等组成。</a:t>
            </a:r>
            <a:endParaRPr lang="zh-CN" altLang="en-US" sz="2400" dirty="0">
              <a:latin typeface="楷体" panose="02010609060101010101" pitchFamily="49" charset="-122"/>
              <a:ea typeface="楷体" panose="02010609060101010101" pitchFamily="49" charset="-122"/>
            </a:endParaRPr>
          </a:p>
        </p:txBody>
      </p:sp>
      <p:sp>
        <p:nvSpPr>
          <p:cNvPr id="2" name="矩形 1"/>
          <p:cNvSpPr/>
          <p:nvPr/>
        </p:nvSpPr>
        <p:spPr>
          <a:xfrm>
            <a:off x="3896360" y="1350010"/>
            <a:ext cx="8243570" cy="230695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50000"/>
              </a:lnSpc>
              <a:buFont typeface="Wingdings" panose="05000000000000000000" pitchFamily="2" charset="2"/>
              <a:buChar char="p"/>
            </a:pPr>
            <a:r>
              <a:rPr lang="zh-CN" altLang="en-US" sz="2400" b="1" dirty="0">
                <a:latin typeface="楷体" panose="02010609060101010101" pitchFamily="49" charset="-122"/>
                <a:ea typeface="楷体" panose="02010609060101010101" pitchFamily="49" charset="-122"/>
              </a:rPr>
              <a:t>提升</a:t>
            </a:r>
            <a:r>
              <a:rPr lang="zh-CN" altLang="en-US" sz="2400" b="1" dirty="0" smtClean="0">
                <a:latin typeface="楷体" panose="02010609060101010101" pitchFamily="49" charset="-122"/>
                <a:ea typeface="楷体" panose="02010609060101010101" pitchFamily="49" charset="-122"/>
              </a:rPr>
              <a:t>机：</a:t>
            </a:r>
            <a:r>
              <a:rPr lang="zh-CN" altLang="en-US" sz="2400" dirty="0">
                <a:latin typeface="楷体" panose="02010609060101010101" pitchFamily="49" charset="-122"/>
                <a:ea typeface="楷体" panose="02010609060101010101" pitchFamily="49" charset="-122"/>
              </a:rPr>
              <a:t>使悬吊平台上下运行的装置</a:t>
            </a:r>
            <a:r>
              <a:rPr lang="zh-CN" altLang="en-US" sz="2400" dirty="0" smtClean="0">
                <a:latin typeface="楷体" panose="02010609060101010101" pitchFamily="49" charset="-122"/>
                <a:ea typeface="楷体" panose="02010609060101010101" pitchFamily="49" charset="-122"/>
              </a:rPr>
              <a:t>。包括爬升式提升机及卷扬式</a:t>
            </a:r>
            <a:r>
              <a:rPr lang="zh-CN" altLang="en-US" sz="2400" dirty="0">
                <a:latin typeface="楷体" panose="02010609060101010101" pitchFamily="49" charset="-122"/>
                <a:ea typeface="楷体" panose="02010609060101010101" pitchFamily="49" charset="-122"/>
              </a:rPr>
              <a:t>提升</a:t>
            </a:r>
            <a:r>
              <a:rPr lang="zh-CN" altLang="en-US" sz="2400" dirty="0" smtClean="0">
                <a:latin typeface="楷体" panose="02010609060101010101" pitchFamily="49" charset="-122"/>
                <a:ea typeface="楷体" panose="02010609060101010101" pitchFamily="49" charset="-122"/>
              </a:rPr>
              <a:t>机。</a:t>
            </a:r>
            <a:endParaRPr lang="en-US" altLang="zh-CN" sz="2400" dirty="0" smtClean="0">
              <a:latin typeface="楷体" panose="02010609060101010101" pitchFamily="49" charset="-122"/>
              <a:ea typeface="楷体" panose="02010609060101010101" pitchFamily="49" charset="-122"/>
            </a:endParaRPr>
          </a:p>
          <a:p>
            <a:pPr marL="285750" lvl="0" indent="-285750">
              <a:lnSpc>
                <a:spcPct val="150000"/>
              </a:lnSpc>
              <a:buFont typeface="Wingdings" panose="05000000000000000000" pitchFamily="2" charset="2"/>
              <a:buChar char="p"/>
            </a:pPr>
            <a:r>
              <a:rPr lang="zh-CN" altLang="en-US" sz="2400" dirty="0">
                <a:latin typeface="楷体" panose="02010609060101010101" pitchFamily="49" charset="-122"/>
                <a:ea typeface="楷体" panose="02010609060101010101" pitchFamily="49" charset="-122"/>
              </a:rPr>
              <a:t>提升机必须设有制动器。制动器</a:t>
            </a:r>
            <a:r>
              <a:rPr lang="zh-CN" altLang="en-US" sz="2400" dirty="0">
                <a:solidFill>
                  <a:schemeClr val="tx1"/>
                </a:solidFill>
                <a:latin typeface="楷体" panose="02010609060101010101" pitchFamily="49" charset="-122"/>
                <a:ea typeface="楷体" panose="02010609060101010101" pitchFamily="49" charset="-122"/>
              </a:rPr>
              <a:t>必须</a:t>
            </a:r>
            <a:r>
              <a:rPr lang="zh-CN" altLang="en-US" sz="2400" dirty="0">
                <a:latin typeface="楷体" panose="02010609060101010101" pitchFamily="49" charset="-122"/>
                <a:ea typeface="楷体" panose="02010609060101010101" pitchFamily="49" charset="-122"/>
              </a:rPr>
              <a:t>设有</a:t>
            </a:r>
            <a:r>
              <a:rPr lang="zh-CN" altLang="en-US" sz="2400" dirty="0">
                <a:solidFill>
                  <a:srgbClr val="FF0000"/>
                </a:solidFill>
                <a:latin typeface="楷体" panose="02010609060101010101" pitchFamily="49" charset="-122"/>
                <a:ea typeface="楷体" panose="02010609060101010101" pitchFamily="49" charset="-122"/>
              </a:rPr>
              <a:t>手动释放装置</a:t>
            </a:r>
            <a:r>
              <a:rPr lang="zh-CN" altLang="en-US" sz="2400" dirty="0">
                <a:latin typeface="楷体" panose="02010609060101010101" pitchFamily="49" charset="-122"/>
                <a:ea typeface="楷体" panose="02010609060101010101" pitchFamily="49" charset="-122"/>
              </a:rPr>
              <a:t>，动作应灵敏可靠。</a:t>
            </a:r>
            <a:endParaRPr lang="zh-CN" altLang="en-US" sz="2400" dirty="0">
              <a:latin typeface="楷体" panose="02010609060101010101" pitchFamily="49" charset="-122"/>
              <a:ea typeface="楷体" panose="02010609060101010101" pitchFamily="49" charset="-122"/>
            </a:endParaRPr>
          </a:p>
        </p:txBody>
      </p:sp>
      <p:sp>
        <p:nvSpPr>
          <p:cNvPr id="17" name="圆角矩形标注 16"/>
          <p:cNvSpPr/>
          <p:nvPr/>
        </p:nvSpPr>
        <p:spPr bwMode="auto">
          <a:xfrm>
            <a:off x="2497274" y="125538"/>
            <a:ext cx="1930400" cy="617502"/>
          </a:xfrm>
          <a:prstGeom prst="wedgeRoundRectCallout">
            <a:avLst>
              <a:gd name="adj1" fmla="val -57424"/>
              <a:gd name="adj2" fmla="val 187474"/>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zh-CN" altLang="en-US" sz="2400" b="1" dirty="0" smtClean="0">
                <a:solidFill>
                  <a:srgbClr val="FF0000"/>
                </a:solidFill>
                <a:ea typeface="华文楷体" panose="02010600040101010101" pitchFamily="2" charset="-122"/>
              </a:rPr>
              <a:t>手动释放装置</a:t>
            </a:r>
            <a:endParaRPr kumimoji="0" lang="zh-CN" altLang="en-US" sz="2400" b="1" i="0" u="none" strike="noStrike" cap="none" normalizeH="0" baseline="0" dirty="0" smtClean="0">
              <a:ln>
                <a:noFill/>
              </a:ln>
              <a:solidFill>
                <a:srgbClr val="FF0000"/>
              </a:solidFill>
              <a:effectLst/>
              <a:latin typeface="Arial" panose="020B0604020202020204" pitchFamily="34" charset="0"/>
              <a:ea typeface="华文楷体" panose="02010600040101010101" pitchFamily="2" charset="-122"/>
              <a:cs typeface="Arial" panose="020B0604020202020204" pitchFamily="34" charset="0"/>
            </a:endParaRPr>
          </a:p>
        </p:txBody>
      </p:sp>
      <p:sp>
        <p:nvSpPr>
          <p:cNvPr id="20" name="圆角矩形标注 19"/>
          <p:cNvSpPr/>
          <p:nvPr/>
        </p:nvSpPr>
        <p:spPr bwMode="auto">
          <a:xfrm>
            <a:off x="3649980" y="4086204"/>
            <a:ext cx="1422945" cy="490134"/>
          </a:xfrm>
          <a:prstGeom prst="wedgeRoundRectCallout">
            <a:avLst>
              <a:gd name="adj1" fmla="val 52371"/>
              <a:gd name="adj2" fmla="val 205100"/>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zh-CN" altLang="en-US" sz="2400" b="1" dirty="0">
                <a:solidFill>
                  <a:srgbClr val="FF0000"/>
                </a:solidFill>
                <a:ea typeface="华文楷体" panose="02010600040101010101" pitchFamily="2" charset="-122"/>
              </a:rPr>
              <a:t>急停开关</a:t>
            </a:r>
            <a:endParaRPr kumimoji="0" lang="zh-CN" altLang="en-US" sz="2400" b="1" i="0" u="none" strike="noStrike" cap="none" normalizeH="0" baseline="0" dirty="0" smtClean="0">
              <a:ln>
                <a:noFill/>
              </a:ln>
              <a:solidFill>
                <a:srgbClr val="FF0000"/>
              </a:solidFill>
              <a:effectLst/>
              <a:latin typeface="Arial" panose="020B0604020202020204" pitchFamily="34" charset="0"/>
              <a:ea typeface="华文楷体" panose="02010600040101010101" pitchFamily="2" charset="-122"/>
              <a:cs typeface="Arial" panose="020B0604020202020204" pitchFamily="34" charset="0"/>
            </a:endParaRPr>
          </a:p>
        </p:txBody>
      </p:sp>
      <p:pic>
        <p:nvPicPr>
          <p:cNvPr id="3" name="Picture 5" descr="DSCF534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469" t="4952" r="13238"/>
          <a:stretch>
            <a:fillRect/>
          </a:stretch>
        </p:blipFill>
        <p:spPr>
          <a:xfrm>
            <a:off x="130810" y="4749165"/>
            <a:ext cx="3499485" cy="33489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 name="圆角矩形标注 18"/>
          <p:cNvSpPr/>
          <p:nvPr/>
        </p:nvSpPr>
        <p:spPr bwMode="auto">
          <a:xfrm>
            <a:off x="4297476" y="6390048"/>
            <a:ext cx="1389238" cy="490134"/>
          </a:xfrm>
          <a:prstGeom prst="wedgeRoundRectCallout">
            <a:avLst>
              <a:gd name="adj1" fmla="val 55875"/>
              <a:gd name="adj2" fmla="val 235792"/>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FF0000"/>
                </a:solidFill>
                <a:effectLst/>
                <a:latin typeface="Arial" panose="020B0604020202020204" pitchFamily="34" charset="0"/>
                <a:ea typeface="华文楷体" panose="02010600040101010101" pitchFamily="2" charset="-122"/>
                <a:cs typeface="Arial" panose="020B0604020202020204" pitchFamily="34" charset="0"/>
              </a:rPr>
              <a:t>转换开关</a:t>
            </a:r>
            <a:endParaRPr kumimoji="0" lang="zh-CN" altLang="en-US" sz="2400" b="1" i="0" u="none" strike="noStrike" cap="none" normalizeH="0" baseline="0" dirty="0" smtClean="0">
              <a:ln>
                <a:noFill/>
              </a:ln>
              <a:solidFill>
                <a:srgbClr val="FF0000"/>
              </a:solidFill>
              <a:effectLst/>
              <a:latin typeface="Arial" panose="020B0604020202020204" pitchFamily="34" charset="0"/>
              <a:ea typeface="华文楷体" panose="02010600040101010101" pitchFamily="2" charset="-122"/>
              <a:cs typeface="Arial" panose="020B0604020202020204" pitchFamily="34" charset="0"/>
            </a:endParaRPr>
          </a:p>
        </p:txBody>
      </p:sp>
      <p:sp>
        <p:nvSpPr>
          <p:cNvPr id="16" name="TextBox 15"/>
          <p:cNvSpPr txBox="1"/>
          <p:nvPr/>
        </p:nvSpPr>
        <p:spPr>
          <a:xfrm>
            <a:off x="130175" y="4230370"/>
            <a:ext cx="2812415" cy="460375"/>
          </a:xfrm>
          <a:prstGeom prst="rect">
            <a:avLst/>
          </a:prstGeom>
          <a:noFill/>
        </p:spPr>
        <p:txBody>
          <a:bodyPr wrap="square" rtlCol="0">
            <a:spAutoFit/>
          </a:bodyPr>
          <a:lstStyle/>
          <a:p>
            <a:pPr algn="ctr"/>
            <a:r>
              <a:rPr lang="zh-CN" altLang="en-US" sz="2400" b="1" dirty="0" smtClean="0">
                <a:latin typeface="仿宋" panose="02010609060101010101" charset="-122"/>
                <a:ea typeface="仿宋" panose="02010609060101010101" charset="-122"/>
              </a:rPr>
              <a:t>爬升式提升机</a:t>
            </a:r>
            <a:endParaRPr lang="zh-CN" altLang="en-US" sz="2400" b="1" dirty="0" smtClean="0">
              <a:latin typeface="仿宋" panose="02010609060101010101" charset="-122"/>
              <a:ea typeface="仿宋" panose="02010609060101010101" charset="-122"/>
            </a:endParaRPr>
          </a:p>
        </p:txBody>
      </p:sp>
      <p:sp>
        <p:nvSpPr>
          <p:cNvPr id="4" name="文本框 3"/>
          <p:cNvSpPr txBox="1"/>
          <p:nvPr/>
        </p:nvSpPr>
        <p:spPr>
          <a:xfrm>
            <a:off x="769620" y="8114665"/>
            <a:ext cx="2927985" cy="460375"/>
          </a:xfrm>
          <a:prstGeom prst="rect">
            <a:avLst/>
          </a:prstGeom>
          <a:noFill/>
        </p:spPr>
        <p:txBody>
          <a:bodyPr wrap="square" rtlCol="0" anchor="t">
            <a:spAutoFit/>
          </a:bodyPr>
          <a:p>
            <a:r>
              <a:rPr lang="zh-CN" altLang="en-US" sz="2400" b="1" dirty="0" smtClean="0">
                <a:latin typeface="楷体" panose="02010609060101010101" pitchFamily="49" charset="-122"/>
                <a:ea typeface="楷体" panose="02010609060101010101" pitchFamily="49" charset="-122"/>
                <a:sym typeface="+mn-ea"/>
              </a:rPr>
              <a:t>电气控制系统</a:t>
            </a:r>
            <a:endParaRPr lang="zh-CN" altLang="en-US" sz="2400" b="1" dirty="0" smtClean="0">
              <a:latin typeface="楷体" panose="02010609060101010101" pitchFamily="49" charset="-122"/>
              <a:ea typeface="楷体" panose="02010609060101010101" pitchFamily="49" charset="-122"/>
              <a:sym typeface="+mn-ea"/>
            </a:endParaRPr>
          </a:p>
        </p:txBody>
      </p:sp>
      <p:sp>
        <p:nvSpPr>
          <p:cNvPr id="7" name="矩形 6"/>
          <p:cNvSpPr/>
          <p:nvPr/>
        </p:nvSpPr>
        <p:spPr>
          <a:xfrm>
            <a:off x="6242050" y="6102350"/>
            <a:ext cx="5917565" cy="2328545"/>
          </a:xfrm>
          <a:prstGeom prst="rect">
            <a:avLst/>
          </a:prstGeom>
        </p:spPr>
        <p:style>
          <a:lnRef idx="1">
            <a:schemeClr val="accent1"/>
          </a:lnRef>
          <a:fillRef idx="2">
            <a:schemeClr val="accent1"/>
          </a:fillRef>
          <a:effectRef idx="1">
            <a:schemeClr val="accent1"/>
          </a:effectRef>
          <a:fontRef idx="minor">
            <a:schemeClr val="dk1"/>
          </a:fontRef>
        </p:style>
        <p:txBody>
          <a:bodyPr wrap="square">
            <a:noAutofit/>
          </a:bodyPr>
          <a:p>
            <a:pPr marL="0" lvl="0" indent="0">
              <a:lnSpc>
                <a:spcPct val="150000"/>
              </a:lnSpc>
              <a:buFont typeface="Wingdings" panose="05000000000000000000" pitchFamily="2" charset="2"/>
              <a:buNone/>
            </a:pPr>
            <a:r>
              <a:rPr lang="zh-CN" altLang="en-US" sz="2400" b="1" dirty="0" smtClean="0">
                <a:solidFill>
                  <a:srgbClr val="0C0F86"/>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吊篮的安全保护装置</a:t>
            </a:r>
            <a:endParaRPr lang="zh-CN" altLang="en-US" sz="2400" b="1" dirty="0" smtClean="0">
              <a:solidFill>
                <a:srgbClr val="0C0F86"/>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a:p>
            <a:pPr marL="0" lvl="0" indent="0">
              <a:lnSpc>
                <a:spcPct val="150000"/>
              </a:lnSpc>
              <a:buFont typeface="Wingdings" panose="05000000000000000000" pitchFamily="2" charset="2"/>
              <a:buNone/>
            </a:pPr>
            <a:r>
              <a:rPr lang="en-US" altLang="zh-CN" sz="240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1</a:t>
            </a:r>
            <a:r>
              <a:rPr lang="zh-CN" altLang="en-US" sz="240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安全锁</a:t>
            </a:r>
            <a:r>
              <a:rPr lang="en-US" altLang="zh-CN" sz="240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   2</a:t>
            </a:r>
            <a:r>
              <a:rPr lang="zh-CN" altLang="en-US" sz="240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限位装置</a:t>
            </a:r>
            <a:r>
              <a:rPr lang="en-US" altLang="zh-CN" sz="240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  3</a:t>
            </a:r>
            <a:r>
              <a:rPr lang="zh-CN" altLang="en-US" sz="240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手动</a:t>
            </a:r>
            <a:r>
              <a:rPr lang="zh-CN" altLang="en-US" sz="2400" dirty="0">
                <a:solidFill>
                  <a:srgbClr val="FF0000"/>
                </a:solidFill>
                <a:latin typeface="楷体" panose="02010609060101010101" pitchFamily="49" charset="-122"/>
                <a:ea typeface="楷体" panose="02010609060101010101" pitchFamily="49" charset="-122"/>
                <a:cs typeface="楷体" panose="02010609060101010101" pitchFamily="49" charset="-122"/>
              </a:rPr>
              <a:t>释放装置</a:t>
            </a:r>
            <a:r>
              <a:rPr lang="en-US" altLang="zh-CN" sz="2400" dirty="0">
                <a:solidFill>
                  <a:srgbClr val="FF0000"/>
                </a:solidFill>
                <a:latin typeface="楷体" panose="02010609060101010101" pitchFamily="49" charset="-122"/>
                <a:ea typeface="楷体" panose="02010609060101010101" pitchFamily="49" charset="-122"/>
                <a:cs typeface="楷体" panose="02010609060101010101" pitchFamily="49" charset="-122"/>
              </a:rPr>
              <a:t>  4</a:t>
            </a:r>
            <a:r>
              <a:rPr lang="zh-CN" altLang="en-US" sz="240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配重块</a:t>
            </a:r>
            <a:r>
              <a:rPr lang="en-US" altLang="zh-CN" sz="240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   5</a:t>
            </a:r>
            <a:r>
              <a:rPr lang="zh-CN" altLang="en-US" sz="240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安全绳绳重锤</a:t>
            </a:r>
            <a:r>
              <a:rPr lang="en-US" altLang="zh-CN" sz="240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  6</a:t>
            </a:r>
            <a:r>
              <a:rPr lang="zh-CN" altLang="en-US" sz="240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电气安全装置</a:t>
            </a:r>
            <a:endParaRPr lang="zh-CN" altLang="en-US" sz="2400" dirty="0" smtClean="0">
              <a:solidFill>
                <a:srgbClr val="FF0000"/>
              </a:solidFill>
              <a:latin typeface="楷体" panose="02010609060101010101" pitchFamily="49" charset="-122"/>
              <a:ea typeface="楷体" panose="02010609060101010101" pitchFamily="49" charset="-122"/>
              <a:cs typeface="楷体" panose="02010609060101010101" pitchFamily="49" charset="-122"/>
            </a:endParaRPr>
          </a:p>
          <a:p>
            <a:pPr marL="0" lvl="0" indent="0">
              <a:lnSpc>
                <a:spcPct val="150000"/>
              </a:lnSpc>
              <a:buFont typeface="Wingdings" panose="05000000000000000000" pitchFamily="2" charset="2"/>
              <a:buNone/>
            </a:pPr>
            <a:r>
              <a:rPr lang="en-US" altLang="zh-CN" sz="2400" dirty="0">
                <a:solidFill>
                  <a:srgbClr val="FF0000"/>
                </a:solidFill>
                <a:latin typeface="楷体" panose="02010609060101010101" pitchFamily="49" charset="-122"/>
                <a:ea typeface="楷体" panose="02010609060101010101" pitchFamily="49" charset="-122"/>
                <a:cs typeface="楷体" panose="02010609060101010101" pitchFamily="49" charset="-122"/>
              </a:rPr>
              <a:t>7</a:t>
            </a:r>
            <a:r>
              <a:rPr lang="zh-CN" altLang="en-US" sz="2400" dirty="0">
                <a:solidFill>
                  <a:srgbClr val="FF0000"/>
                </a:solidFill>
                <a:latin typeface="楷体" panose="02010609060101010101" pitchFamily="49" charset="-122"/>
                <a:ea typeface="楷体" panose="02010609060101010101" pitchFamily="49" charset="-122"/>
                <a:cs typeface="楷体" panose="02010609060101010101" pitchFamily="49" charset="-122"/>
              </a:rPr>
              <a:t>、生命绳（安全绳）</a:t>
            </a:r>
            <a:endParaRPr lang="zh-CN" altLang="en-US" sz="2400" dirty="0">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 name="Picture 7" descr="cp1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954077" y="4734187"/>
            <a:ext cx="2903220" cy="31984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vvvv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2251" y="4795147"/>
            <a:ext cx="2568612" cy="32673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cp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6600" y="1228725"/>
            <a:ext cx="2406015" cy="23945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86"/>
          <a:stretch>
            <a:fillRect/>
          </a:stretch>
        </p:blipFill>
        <p:spPr bwMode="auto">
          <a:xfrm rot="5400000">
            <a:off x="6289040" y="1445895"/>
            <a:ext cx="2376170" cy="2038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圆角矩形标注 26"/>
          <p:cNvSpPr/>
          <p:nvPr/>
        </p:nvSpPr>
        <p:spPr bwMode="auto">
          <a:xfrm>
            <a:off x="6746240" y="3884930"/>
            <a:ext cx="1800225" cy="617220"/>
          </a:xfrm>
          <a:prstGeom prst="wedgeRoundRectCallout">
            <a:avLst>
              <a:gd name="adj1" fmla="val -47460"/>
              <a:gd name="adj2" fmla="val 117901"/>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FF0000"/>
                </a:solidFill>
                <a:effectLst/>
                <a:latin typeface="Arial" panose="020B0604020202020204" pitchFamily="34" charset="0"/>
                <a:ea typeface="华文楷体" panose="02010600040101010101" pitchFamily="2" charset="-122"/>
                <a:cs typeface="Arial" panose="020B0604020202020204" pitchFamily="34" charset="0"/>
              </a:rPr>
              <a:t>工作钢丝绳</a:t>
            </a:r>
            <a:endParaRPr kumimoji="0" lang="zh-CN" altLang="en-US" sz="2400" b="1" i="0" u="none" strike="noStrike" cap="none" normalizeH="0" baseline="0" dirty="0" smtClean="0">
              <a:ln>
                <a:noFill/>
              </a:ln>
              <a:solidFill>
                <a:srgbClr val="FF0000"/>
              </a:solidFill>
              <a:effectLst/>
              <a:latin typeface="Arial" panose="020B0604020202020204" pitchFamily="34" charset="0"/>
              <a:ea typeface="华文楷体" panose="02010600040101010101" pitchFamily="2" charset="-122"/>
              <a:cs typeface="Arial" panose="020B0604020202020204" pitchFamily="34" charset="0"/>
            </a:endParaRPr>
          </a:p>
        </p:txBody>
      </p:sp>
      <p:sp>
        <p:nvSpPr>
          <p:cNvPr id="28" name="圆角矩形标注 27"/>
          <p:cNvSpPr/>
          <p:nvPr/>
        </p:nvSpPr>
        <p:spPr bwMode="auto">
          <a:xfrm>
            <a:off x="9825541" y="3900785"/>
            <a:ext cx="1694171" cy="617502"/>
          </a:xfrm>
          <a:prstGeom prst="wedgeRoundRectCallout">
            <a:avLst>
              <a:gd name="adj1" fmla="val 6960"/>
              <a:gd name="adj2" fmla="val 147443"/>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FF0000"/>
                </a:solidFill>
                <a:effectLst/>
                <a:latin typeface="Arial" panose="020B0604020202020204" pitchFamily="34" charset="0"/>
                <a:ea typeface="华文楷体" panose="02010600040101010101" pitchFamily="2" charset="-122"/>
                <a:cs typeface="Arial" panose="020B0604020202020204" pitchFamily="34" charset="0"/>
              </a:rPr>
              <a:t>安全钢丝绳</a:t>
            </a:r>
            <a:endParaRPr kumimoji="0" lang="zh-CN" altLang="en-US" sz="2400" b="1" i="0" u="none" strike="noStrike" cap="none" normalizeH="0" baseline="0" dirty="0" smtClean="0">
              <a:ln>
                <a:noFill/>
              </a:ln>
              <a:solidFill>
                <a:srgbClr val="FF0000"/>
              </a:solidFill>
              <a:effectLst/>
              <a:latin typeface="Arial" panose="020B0604020202020204" pitchFamily="34" charset="0"/>
              <a:ea typeface="华文楷体" panose="02010600040101010101" pitchFamily="2" charset="-122"/>
              <a:cs typeface="Arial" panose="020B0604020202020204" pitchFamily="34" charset="0"/>
            </a:endParaRPr>
          </a:p>
        </p:txBody>
      </p:sp>
      <p:sp>
        <p:nvSpPr>
          <p:cNvPr id="24" name="TextBox 23"/>
          <p:cNvSpPr txBox="1"/>
          <p:nvPr/>
        </p:nvSpPr>
        <p:spPr>
          <a:xfrm>
            <a:off x="6242050" y="8118475"/>
            <a:ext cx="1878965" cy="398780"/>
          </a:xfrm>
          <a:prstGeom prst="rect">
            <a:avLst/>
          </a:prstGeom>
          <a:noFill/>
        </p:spPr>
        <p:txBody>
          <a:bodyPr wrap="square" rtlCol="0">
            <a:spAutoFit/>
          </a:bodyPr>
          <a:lstStyle/>
          <a:p>
            <a:pPr algn="ctr"/>
            <a:r>
              <a:rPr lang="zh-CN" altLang="en-US" sz="2000" b="1" dirty="0" smtClean="0">
                <a:latin typeface="楷体" panose="02010609060101010101" pitchFamily="49" charset="-122"/>
                <a:ea typeface="楷体" panose="02010609060101010101" pitchFamily="49" charset="-122"/>
              </a:rPr>
              <a:t>工作状态</a:t>
            </a:r>
            <a:endParaRPr lang="zh-CN" altLang="en-US" sz="2000" b="1" dirty="0">
              <a:latin typeface="楷体" panose="02010609060101010101" pitchFamily="49" charset="-122"/>
              <a:ea typeface="楷体" panose="02010609060101010101" pitchFamily="49" charset="-122"/>
            </a:endParaRPr>
          </a:p>
        </p:txBody>
      </p:sp>
      <p:sp>
        <p:nvSpPr>
          <p:cNvPr id="25" name="TextBox 24"/>
          <p:cNvSpPr txBox="1"/>
          <p:nvPr/>
        </p:nvSpPr>
        <p:spPr>
          <a:xfrm>
            <a:off x="9327991" y="8123462"/>
            <a:ext cx="2568612" cy="398780"/>
          </a:xfrm>
          <a:prstGeom prst="rect">
            <a:avLst/>
          </a:prstGeom>
          <a:noFill/>
        </p:spPr>
        <p:txBody>
          <a:bodyPr wrap="square" rtlCol="0">
            <a:spAutoFit/>
          </a:bodyPr>
          <a:lstStyle/>
          <a:p>
            <a:pPr algn="ctr"/>
            <a:r>
              <a:rPr lang="zh-CN" altLang="en-US" sz="2000" b="1" dirty="0" smtClean="0">
                <a:latin typeface="楷体" panose="02010609060101010101" pitchFamily="49" charset="-122"/>
                <a:ea typeface="楷体" panose="02010609060101010101" pitchFamily="49" charset="-122"/>
              </a:rPr>
              <a:t>锁绳状态</a:t>
            </a:r>
            <a:endParaRPr lang="zh-CN" altLang="en-US" sz="2000" b="1" dirty="0">
              <a:latin typeface="楷体" panose="02010609060101010101" pitchFamily="49" charset="-122"/>
              <a:ea typeface="楷体" panose="02010609060101010101" pitchFamily="49" charset="-122"/>
            </a:endParaRPr>
          </a:p>
        </p:txBody>
      </p:sp>
      <p:sp>
        <p:nvSpPr>
          <p:cNvPr id="4" name="TextBox 16"/>
          <p:cNvSpPr txBox="1"/>
          <p:nvPr/>
        </p:nvSpPr>
        <p:spPr>
          <a:xfrm>
            <a:off x="5574287" y="1493694"/>
            <a:ext cx="335279" cy="1938020"/>
          </a:xfrm>
          <a:prstGeom prst="rect">
            <a:avLst/>
          </a:prstGeom>
          <a:noFill/>
        </p:spPr>
        <p:txBody>
          <a:bodyPr wrap="square" rtlCol="0">
            <a:spAutoFit/>
          </a:bodyPr>
          <a:lstStyle/>
          <a:p>
            <a:pPr algn="ctr"/>
            <a:r>
              <a:rPr lang="zh-CN" altLang="en-US" sz="2000" b="1" dirty="0" smtClean="0">
                <a:latin typeface="楷体" panose="02010609060101010101" pitchFamily="49" charset="-122"/>
                <a:ea typeface="楷体" panose="02010609060101010101" pitchFamily="49" charset="-122"/>
              </a:rPr>
              <a:t>离心式安全锁</a:t>
            </a:r>
            <a:endParaRPr lang="zh-CN" altLang="en-US" sz="2000" b="1" dirty="0">
              <a:latin typeface="楷体" panose="02010609060101010101" pitchFamily="49" charset="-122"/>
              <a:ea typeface="楷体" panose="02010609060101010101" pitchFamily="49" charset="-122"/>
            </a:endParaRPr>
          </a:p>
        </p:txBody>
      </p:sp>
      <p:sp>
        <p:nvSpPr>
          <p:cNvPr id="19" name="TextBox 18"/>
          <p:cNvSpPr txBox="1"/>
          <p:nvPr/>
        </p:nvSpPr>
        <p:spPr>
          <a:xfrm>
            <a:off x="8906344" y="1151429"/>
            <a:ext cx="335279" cy="2861310"/>
          </a:xfrm>
          <a:prstGeom prst="rect">
            <a:avLst/>
          </a:prstGeom>
          <a:noFill/>
        </p:spPr>
        <p:txBody>
          <a:bodyPr wrap="square" rtlCol="0">
            <a:spAutoFit/>
          </a:bodyPr>
          <a:lstStyle/>
          <a:p>
            <a:pPr algn="ctr"/>
            <a:r>
              <a:rPr lang="zh-CN" altLang="en-US" sz="2000" b="1" dirty="0">
                <a:latin typeface="楷体" panose="02010609060101010101" pitchFamily="49" charset="-122"/>
                <a:ea typeface="楷体" panose="02010609060101010101" pitchFamily="49" charset="-122"/>
              </a:rPr>
              <a:t>摆</a:t>
            </a:r>
            <a:r>
              <a:rPr lang="zh-CN" altLang="en-US" sz="2000" b="1" dirty="0" smtClean="0">
                <a:latin typeface="楷体" panose="02010609060101010101" pitchFamily="49" charset="-122"/>
                <a:ea typeface="楷体" panose="02010609060101010101" pitchFamily="49" charset="-122"/>
              </a:rPr>
              <a:t>臂式防倾斜安全锁</a:t>
            </a:r>
            <a:endParaRPr lang="zh-CN" altLang="en-US" sz="2000" b="1" dirty="0">
              <a:latin typeface="楷体" panose="02010609060101010101" pitchFamily="49" charset="-122"/>
              <a:ea typeface="楷体" panose="02010609060101010101" pitchFamily="49" charset="-122"/>
            </a:endParaRPr>
          </a:p>
        </p:txBody>
      </p:sp>
      <p:sp>
        <p:nvSpPr>
          <p:cNvPr id="5" name="右箭头 4"/>
          <p:cNvSpPr/>
          <p:nvPr/>
        </p:nvSpPr>
        <p:spPr bwMode="auto">
          <a:xfrm>
            <a:off x="6003892" y="2277745"/>
            <a:ext cx="414688" cy="6096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smtClean="0">
              <a:ln>
                <a:noFill/>
              </a:ln>
              <a:solidFill>
                <a:schemeClr val="tx1"/>
              </a:solidFill>
              <a:effectLst/>
              <a:latin typeface="Arial" panose="020B0604020202020204" pitchFamily="34" charset="0"/>
              <a:ea typeface="华文楷体" panose="02010600040101010101" pitchFamily="2" charset="-122"/>
              <a:cs typeface="Arial" panose="020B0604020202020204" pitchFamily="34" charset="0"/>
            </a:endParaRPr>
          </a:p>
        </p:txBody>
      </p:sp>
      <p:sp>
        <p:nvSpPr>
          <p:cNvPr id="6" name="右箭头 5"/>
          <p:cNvSpPr/>
          <p:nvPr/>
        </p:nvSpPr>
        <p:spPr bwMode="auto">
          <a:xfrm>
            <a:off x="9410667" y="2277745"/>
            <a:ext cx="414688" cy="6096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smtClean="0">
              <a:ln>
                <a:noFill/>
              </a:ln>
              <a:solidFill>
                <a:schemeClr val="tx1"/>
              </a:solidFill>
              <a:effectLst/>
              <a:latin typeface="Arial" panose="020B0604020202020204" pitchFamily="34" charset="0"/>
              <a:ea typeface="华文楷体" panose="02010600040101010101" pitchFamily="2" charset="-122"/>
              <a:cs typeface="Arial" panose="020B0604020202020204" pitchFamily="34" charset="0"/>
            </a:endParaRPr>
          </a:p>
        </p:txBody>
      </p:sp>
      <p:sp>
        <p:nvSpPr>
          <p:cNvPr id="29" name="圆角矩形标注 28"/>
          <p:cNvSpPr/>
          <p:nvPr/>
        </p:nvSpPr>
        <p:spPr bwMode="auto">
          <a:xfrm>
            <a:off x="11426825" y="5526405"/>
            <a:ext cx="696595" cy="505460"/>
          </a:xfrm>
          <a:prstGeom prst="wedgeRoundRectCallout">
            <a:avLst>
              <a:gd name="adj1" fmla="val -157657"/>
              <a:gd name="adj2" fmla="val 1256"/>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FF0000"/>
                </a:solidFill>
                <a:effectLst/>
                <a:latin typeface="Arial" panose="020B0604020202020204" pitchFamily="34" charset="0"/>
                <a:ea typeface="华文楷体" panose="02010600040101010101" pitchFamily="2" charset="-122"/>
                <a:cs typeface="Arial" panose="020B0604020202020204" pitchFamily="34" charset="0"/>
              </a:rPr>
              <a:t>绳夹</a:t>
            </a:r>
            <a:endParaRPr kumimoji="0" lang="zh-CN" altLang="en-US" sz="2400" b="1" i="0" u="none" strike="noStrike" cap="none" normalizeH="0" baseline="0" dirty="0" smtClean="0">
              <a:ln>
                <a:noFill/>
              </a:ln>
              <a:solidFill>
                <a:srgbClr val="FF0000"/>
              </a:solidFill>
              <a:effectLst/>
              <a:latin typeface="Arial" panose="020B0604020202020204" pitchFamily="34" charset="0"/>
              <a:ea typeface="华文楷体" panose="02010600040101010101" pitchFamily="2" charset="-122"/>
              <a:cs typeface="Arial" panose="020B0604020202020204" pitchFamily="34" charset="0"/>
            </a:endParaRPr>
          </a:p>
        </p:txBody>
      </p:sp>
      <p:sp>
        <p:nvSpPr>
          <p:cNvPr id="26" name="圆角矩形标注 25"/>
          <p:cNvSpPr/>
          <p:nvPr/>
        </p:nvSpPr>
        <p:spPr bwMode="auto">
          <a:xfrm>
            <a:off x="10508772" y="660521"/>
            <a:ext cx="1524000" cy="617502"/>
          </a:xfrm>
          <a:prstGeom prst="wedgeRoundRectCallout">
            <a:avLst>
              <a:gd name="adj1" fmla="val -48426"/>
              <a:gd name="adj2" fmla="val 136109"/>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FF0000"/>
                </a:solidFill>
                <a:effectLst/>
                <a:latin typeface="Arial" panose="020B0604020202020204" pitchFamily="34" charset="0"/>
                <a:ea typeface="华文楷体" panose="02010600040101010101" pitchFamily="2" charset="-122"/>
                <a:cs typeface="Arial" panose="020B0604020202020204" pitchFamily="34" charset="0"/>
              </a:rPr>
              <a:t>摆臂</a:t>
            </a:r>
            <a:endParaRPr kumimoji="0" lang="zh-CN" altLang="en-US" sz="2400" b="1" i="0" u="none" strike="noStrike" cap="none" normalizeH="0" baseline="0" dirty="0" smtClean="0">
              <a:ln>
                <a:noFill/>
              </a:ln>
              <a:solidFill>
                <a:srgbClr val="FF0000"/>
              </a:solidFill>
              <a:effectLst/>
              <a:latin typeface="Arial" panose="020B0604020202020204" pitchFamily="34" charset="0"/>
              <a:ea typeface="华文楷体" panose="02010600040101010101" pitchFamily="2" charset="-122"/>
              <a:cs typeface="Arial" panose="020B0604020202020204" pitchFamily="34" charset="0"/>
            </a:endParaRPr>
          </a:p>
        </p:txBody>
      </p:sp>
      <p:sp>
        <p:nvSpPr>
          <p:cNvPr id="8" name="文本框 7"/>
          <p:cNvSpPr txBox="1"/>
          <p:nvPr/>
        </p:nvSpPr>
        <p:spPr>
          <a:xfrm>
            <a:off x="193675" y="5166360"/>
            <a:ext cx="5601335" cy="2621915"/>
          </a:xfrm>
          <a:prstGeom prst="rect">
            <a:avLst/>
          </a:prstGeom>
          <a:noFill/>
        </p:spPr>
        <p:txBody>
          <a:bodyPr wrap="square" rtlCol="0" anchor="t">
            <a:noAutofit/>
          </a:bodyPr>
          <a:p>
            <a:r>
              <a:rPr lang="zh-CN" altLang="en-US" sz="2400" b="1" dirty="0" smtClean="0">
                <a:latin typeface="楷体" panose="02010609060101010101" pitchFamily="49" charset="-122"/>
                <a:ea typeface="楷体" panose="02010609060101010101" pitchFamily="49" charset="-122"/>
                <a:sym typeface="+mn-ea"/>
              </a:rPr>
              <a:t>安全锁：</a:t>
            </a:r>
            <a:endParaRPr lang="zh-CN" altLang="en-US" sz="2400" b="1" dirty="0" smtClean="0">
              <a:latin typeface="楷体" panose="02010609060101010101" pitchFamily="49" charset="-122"/>
              <a:ea typeface="楷体" panose="02010609060101010101" pitchFamily="49" charset="-122"/>
              <a:sym typeface="+mn-ea"/>
            </a:endParaRPr>
          </a:p>
          <a:p>
            <a:r>
              <a:rPr lang="zh-CN" altLang="en-US" sz="2400" b="1" dirty="0" smtClean="0">
                <a:latin typeface="楷体" panose="02010609060101010101" pitchFamily="49" charset="-122"/>
                <a:ea typeface="楷体" panose="02010609060101010101" pitchFamily="49" charset="-122"/>
                <a:sym typeface="+mn-ea"/>
              </a:rPr>
              <a:t> </a:t>
            </a:r>
            <a:r>
              <a:rPr lang="en-US" altLang="zh-CN" sz="2400" b="1" dirty="0" smtClean="0">
                <a:latin typeface="楷体" panose="02010609060101010101" pitchFamily="49" charset="-122"/>
                <a:ea typeface="楷体" panose="02010609060101010101" pitchFamily="49" charset="-122"/>
                <a:sym typeface="+mn-ea"/>
              </a:rPr>
              <a:t>  </a:t>
            </a:r>
            <a:r>
              <a:rPr lang="zh-CN" altLang="en-US" sz="2400" dirty="0">
                <a:latin typeface="楷体" panose="02010609060101010101" pitchFamily="49" charset="-122"/>
                <a:ea typeface="楷体" panose="02010609060101010101" pitchFamily="49" charset="-122"/>
                <a:sym typeface="+mn-ea"/>
              </a:rPr>
              <a:t>当悬吊平台下滑速度达到锁绳速度（离心式）或悬吊平台倾斜角度达到锁绳角度时（摆臂式），能自动锁住安全钢丝绳，使悬吊平台停止下滑或倾斜的</a:t>
            </a:r>
            <a:r>
              <a:rPr lang="zh-CN" altLang="en-US" sz="2400" dirty="0" smtClean="0">
                <a:latin typeface="楷体" panose="02010609060101010101" pitchFamily="49" charset="-122"/>
                <a:ea typeface="楷体" panose="02010609060101010101" pitchFamily="49" charset="-122"/>
                <a:sym typeface="+mn-ea"/>
              </a:rPr>
              <a:t>装置。离心式锁绳距离在</a:t>
            </a:r>
            <a:r>
              <a:rPr lang="en-US" altLang="zh-CN" sz="2400" dirty="0">
                <a:latin typeface="楷体" panose="02010609060101010101" pitchFamily="49" charset="-122"/>
                <a:ea typeface="楷体" panose="02010609060101010101" pitchFamily="49" charset="-122"/>
                <a:sym typeface="+mn-ea"/>
              </a:rPr>
              <a:t>200 mm</a:t>
            </a:r>
            <a:r>
              <a:rPr lang="zh-CN" altLang="en-US" sz="2400" dirty="0">
                <a:latin typeface="楷体" panose="02010609060101010101" pitchFamily="49" charset="-122"/>
                <a:ea typeface="楷体" panose="02010609060101010101" pitchFamily="49" charset="-122"/>
                <a:sym typeface="+mn-ea"/>
              </a:rPr>
              <a:t>范围内；摆臂式</a:t>
            </a:r>
            <a:r>
              <a:rPr lang="zh-CN" altLang="en-US" sz="2400" dirty="0">
                <a:latin typeface="楷体" panose="02010609060101010101" pitchFamily="49" charset="-122"/>
                <a:ea typeface="楷体" panose="02010609060101010101" pitchFamily="49" charset="-122"/>
                <a:sym typeface="+mn-ea"/>
              </a:rPr>
              <a:t>纵向倾斜角度大于</a:t>
            </a:r>
            <a:r>
              <a:rPr lang="en-US" altLang="zh-CN" sz="2400" dirty="0">
                <a:latin typeface="楷体" panose="02010609060101010101" pitchFamily="49" charset="-122"/>
                <a:ea typeface="楷体" panose="02010609060101010101" pitchFamily="49" charset="-122"/>
                <a:sym typeface="+mn-ea"/>
              </a:rPr>
              <a:t>10°</a:t>
            </a:r>
            <a:r>
              <a:rPr lang="zh-CN" altLang="en-US" sz="2400" dirty="0">
                <a:latin typeface="楷体" panose="02010609060101010101" pitchFamily="49" charset="-122"/>
                <a:ea typeface="楷体" panose="02010609060101010101" pitchFamily="49" charset="-122"/>
                <a:sym typeface="+mn-ea"/>
              </a:rPr>
              <a:t>时锁住。</a:t>
            </a:r>
            <a:endParaRPr lang="zh-CN" altLang="en-US" sz="2400" dirty="0" smtClean="0">
              <a:latin typeface="楷体" panose="02010609060101010101" pitchFamily="49" charset="-122"/>
              <a:ea typeface="楷体" panose="02010609060101010101" pitchFamily="49" charset="-122"/>
              <a:sym typeface="+mn-ea"/>
            </a:endParaRPr>
          </a:p>
          <a:p>
            <a:r>
              <a:rPr lang="zh-CN" altLang="en-US" sz="2400" dirty="0">
                <a:latin typeface="楷体" panose="02010609060101010101" pitchFamily="49" charset="-122"/>
                <a:ea typeface="楷体" panose="02010609060101010101" pitchFamily="49" charset="-122"/>
                <a:sym typeface="+mn-ea"/>
              </a:rPr>
              <a:t>安全</a:t>
            </a:r>
            <a:r>
              <a:rPr lang="zh-CN" altLang="en-US" sz="2400" dirty="0" smtClean="0">
                <a:latin typeface="楷体" panose="02010609060101010101" pitchFamily="49" charset="-122"/>
                <a:ea typeface="楷体" panose="02010609060101010101" pitchFamily="49" charset="-122"/>
                <a:sym typeface="+mn-ea"/>
              </a:rPr>
              <a:t>锁在</a:t>
            </a:r>
            <a:r>
              <a:rPr lang="zh-CN" altLang="en-US" sz="2400" dirty="0">
                <a:latin typeface="楷体" panose="02010609060101010101" pitchFamily="49" charset="-122"/>
                <a:ea typeface="楷体" panose="02010609060101010101" pitchFamily="49" charset="-122"/>
                <a:sym typeface="+mn-ea"/>
              </a:rPr>
              <a:t>锁绳状态下应不能自动复位。</a:t>
            </a:r>
            <a:endParaRPr lang="zh-CN" altLang="en-US" sz="2400" dirty="0" smtClean="0">
              <a:latin typeface="楷体" panose="02010609060101010101" pitchFamily="49" charset="-122"/>
              <a:ea typeface="楷体" panose="02010609060101010101" pitchFamily="49" charset="-122"/>
              <a:sym typeface="+mn-ea"/>
            </a:endParaRPr>
          </a:p>
        </p:txBody>
      </p:sp>
      <p:pic>
        <p:nvPicPr>
          <p:cNvPr id="13" name="Picture 5" descr="DSCF1537"/>
          <p:cNvPicPr>
            <a:picLocks noChangeAspect="1" noChangeArrowheads="1"/>
          </p:cNvPicPr>
          <p:nvPr>
            <p:custDataLst>
              <p:tags r:id="rId5"/>
            </p:custDataLst>
          </p:nvPr>
        </p:nvPicPr>
        <p:blipFill rotWithShape="1">
          <a:blip r:embed="rId6" cstate="print">
            <a:extLst>
              <a:ext uri="{28A0092B-C50C-407E-A947-70E740481C1C}">
                <a14:useLocalDpi xmlns:a14="http://schemas.microsoft.com/office/drawing/2010/main" val="0"/>
              </a:ext>
            </a:extLst>
          </a:blip>
          <a:srcRect l="28100" r="32315" b="21664"/>
          <a:stretch>
            <a:fillRect/>
          </a:stretch>
        </p:blipFill>
        <p:spPr>
          <a:xfrm>
            <a:off x="121285" y="917575"/>
            <a:ext cx="3674745" cy="41922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圆角矩形标注 6"/>
          <p:cNvSpPr/>
          <p:nvPr>
            <p:custDataLst>
              <p:tags r:id="rId7"/>
            </p:custDataLst>
          </p:nvPr>
        </p:nvSpPr>
        <p:spPr bwMode="auto">
          <a:xfrm>
            <a:off x="2785535" y="1061906"/>
            <a:ext cx="1872209" cy="663389"/>
          </a:xfrm>
          <a:prstGeom prst="wedgeRoundRectCallout">
            <a:avLst>
              <a:gd name="adj1" fmla="val -63114"/>
              <a:gd name="adj2" fmla="val 206503"/>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
            <a:pPr marL="0" marR="0" indent="0" algn="ctr" defTabSz="914400" rtl="0" eaLnBrk="1" fontAlgn="base" latinLnBrk="0" hangingPunct="1">
              <a:lnSpc>
                <a:spcPct val="100000"/>
              </a:lnSpc>
              <a:spcBef>
                <a:spcPct val="0"/>
              </a:spcBef>
              <a:spcAft>
                <a:spcPct val="0"/>
              </a:spcAft>
              <a:buClrTx/>
              <a:buSzTx/>
              <a:buFontTx/>
              <a:buNone/>
            </a:pPr>
            <a:r>
              <a:rPr lang="zh-CN" altLang="en-US" sz="16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二根轴上分别安装</a:t>
            </a:r>
            <a:endParaRPr lang="en-US" altLang="zh-CN" sz="16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pPr>
            <a:r>
              <a:rPr lang="zh-CN" altLang="en-US" sz="16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工作和安全钢丝绳 </a:t>
            </a:r>
            <a:endParaRPr kumimoji="0" lang="zh-CN" altLang="en-US" sz="16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圆角矩形标注 8"/>
          <p:cNvSpPr/>
          <p:nvPr>
            <p:custDataLst>
              <p:tags r:id="rId8"/>
            </p:custDataLst>
          </p:nvPr>
        </p:nvSpPr>
        <p:spPr bwMode="auto">
          <a:xfrm>
            <a:off x="3577833" y="2729230"/>
            <a:ext cx="1287776" cy="893960"/>
          </a:xfrm>
          <a:prstGeom prst="wedgeRoundRectCallout">
            <a:avLst>
              <a:gd name="adj1" fmla="val -117260"/>
              <a:gd name="adj2" fmla="val 150258"/>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
            <a:pPr marL="0" marR="0" indent="0" algn="ctr" defTabSz="914400" rtl="0" eaLnBrk="1" fontAlgn="base" latinLnBrk="0" hangingPunct="1">
              <a:lnSpc>
                <a:spcPct val="100000"/>
              </a:lnSpc>
              <a:spcBef>
                <a:spcPct val="0"/>
              </a:spcBef>
              <a:spcAft>
                <a:spcPct val="0"/>
              </a:spcAft>
              <a:buClrTx/>
              <a:buSzTx/>
              <a:buFontTx/>
              <a:buNone/>
            </a:pPr>
            <a:r>
              <a:rPr lang="zh-CN" altLang="en-US" sz="16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上限位档块与</a:t>
            </a:r>
            <a:endParaRPr lang="en-US" altLang="zh-CN" sz="16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pPr>
            <a:r>
              <a:rPr lang="zh-CN" altLang="en-US" sz="16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钢绳固定点应</a:t>
            </a:r>
            <a:endParaRPr lang="en-US" altLang="zh-CN" sz="16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pPr>
            <a:r>
              <a:rPr lang="zh-CN" altLang="en-US" sz="16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大于</a:t>
            </a:r>
            <a:r>
              <a:rPr lang="en-US" altLang="zh-CN" sz="16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500mm</a:t>
            </a:r>
            <a:endParaRPr kumimoji="0" lang="zh-CN" altLang="en-US" sz="16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 name="Picture 2" descr="C:\Users\lixin\Desktop\177_0921\11卸载板.JPG"/>
          <p:cNvPicPr>
            <a:picLocks noChangeAspect="1" noChangeArrowheads="1"/>
          </p:cNvPicPr>
          <p:nvPr/>
        </p:nvPicPr>
        <p:blipFill>
          <a:blip r:embed="rId1" cstate="print">
            <a:extLst>
              <a:ext uri="{28A0092B-C50C-407E-A947-70E740481C1C}">
                <a14:useLocalDpi xmlns:a14="http://schemas.microsoft.com/office/drawing/2010/main" val="0"/>
              </a:ext>
            </a:extLst>
          </a:blip>
          <a:srcRect b="20074"/>
          <a:stretch>
            <a:fillRect/>
          </a:stretch>
        </p:blipFill>
        <p:spPr bwMode="auto">
          <a:xfrm>
            <a:off x="5287645" y="3077845"/>
            <a:ext cx="3323590" cy="26212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DSCF533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7520"/>
          <a:stretch>
            <a:fillRect/>
          </a:stretch>
        </p:blipFill>
        <p:spPr>
          <a:xfrm>
            <a:off x="193675" y="5958205"/>
            <a:ext cx="3993515" cy="26054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5" descr="DSCF153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847" t="13144" r="29735" b="20891"/>
          <a:stretch>
            <a:fillRect/>
          </a:stretch>
        </p:blipFill>
        <p:spPr>
          <a:xfrm>
            <a:off x="121285" y="2112010"/>
            <a:ext cx="4007485" cy="2853690"/>
          </a:xfrm>
          <a:prstGeom prst="rect">
            <a:avLst/>
          </a:prstGeom>
          <a:noFill/>
        </p:spPr>
      </p:pic>
      <p:sp>
        <p:nvSpPr>
          <p:cNvPr id="2" name="文本框 1"/>
          <p:cNvSpPr txBox="1"/>
          <p:nvPr/>
        </p:nvSpPr>
        <p:spPr>
          <a:xfrm>
            <a:off x="0" y="917575"/>
            <a:ext cx="4759960" cy="1014730"/>
          </a:xfrm>
          <a:prstGeom prst="rect">
            <a:avLst/>
          </a:prstGeom>
          <a:noFill/>
        </p:spPr>
        <p:txBody>
          <a:bodyPr wrap="square" rtlCol="0" anchor="t">
            <a:spAutoFit/>
          </a:bodyPr>
          <a:p>
            <a:pPr marL="0" indent="0" eaLnBrk="1" latinLnBrk="0" hangingPunct="1">
              <a:lnSpc>
                <a:spcPct val="150000"/>
              </a:lnSpc>
            </a:pPr>
            <a:r>
              <a:rPr lang="zh-CN" altLang="en-US" sz="2000" b="1" dirty="0" smtClean="0">
                <a:latin typeface="楷体" panose="02010609060101010101" pitchFamily="49" charset="-122"/>
                <a:ea typeface="楷体" panose="02010609060101010101" pitchFamily="49" charset="-122"/>
                <a:sym typeface="+mn-ea"/>
              </a:rPr>
              <a:t>限位装置：</a:t>
            </a:r>
            <a:r>
              <a:rPr lang="zh-CN" altLang="en-US" sz="2000" dirty="0" smtClean="0">
                <a:latin typeface="楷体" panose="02010609060101010101" pitchFamily="49" charset="-122"/>
                <a:ea typeface="楷体" panose="02010609060101010101" pitchFamily="49" charset="-122"/>
                <a:sym typeface="+mn-ea"/>
              </a:rPr>
              <a:t>限制</a:t>
            </a:r>
            <a:r>
              <a:rPr lang="zh-CN" altLang="en-US" sz="2000" dirty="0">
                <a:latin typeface="楷体" panose="02010609060101010101" pitchFamily="49" charset="-122"/>
                <a:ea typeface="楷体" panose="02010609060101010101" pitchFamily="49" charset="-122"/>
                <a:sym typeface="+mn-ea"/>
              </a:rPr>
              <a:t>运动部件或装置超过预设极限位置的</a:t>
            </a:r>
            <a:r>
              <a:rPr lang="zh-CN" altLang="en-US" sz="2000" dirty="0" smtClean="0">
                <a:latin typeface="楷体" panose="02010609060101010101" pitchFamily="49" charset="-122"/>
                <a:ea typeface="楷体" panose="02010609060101010101" pitchFamily="49" charset="-122"/>
                <a:sym typeface="+mn-ea"/>
              </a:rPr>
              <a:t>装置。</a:t>
            </a:r>
            <a:endParaRPr lang="en-US" altLang="zh-CN" sz="2000" dirty="0" smtClean="0">
              <a:solidFill>
                <a:srgbClr val="FF0000"/>
              </a:solidFill>
              <a:latin typeface="楷体" panose="02010609060101010101" pitchFamily="49" charset="-122"/>
              <a:ea typeface="楷体" panose="02010609060101010101" pitchFamily="49" charset="-122"/>
              <a:sym typeface="+mn-ea"/>
            </a:endParaRPr>
          </a:p>
        </p:txBody>
      </p:sp>
      <p:sp>
        <p:nvSpPr>
          <p:cNvPr id="3" name="矩形 2"/>
          <p:cNvSpPr/>
          <p:nvPr/>
        </p:nvSpPr>
        <p:spPr>
          <a:xfrm>
            <a:off x="5280025" y="989965"/>
            <a:ext cx="3331210" cy="1873885"/>
          </a:xfrm>
          <a:prstGeom prst="rect">
            <a:avLst/>
          </a:prstGeom>
        </p:spPr>
        <p:style>
          <a:lnRef idx="1">
            <a:schemeClr val="accent1"/>
          </a:lnRef>
          <a:fillRef idx="2">
            <a:schemeClr val="accent1"/>
          </a:fillRef>
          <a:effectRef idx="1">
            <a:schemeClr val="accent1"/>
          </a:effectRef>
          <a:fontRef idx="minor">
            <a:schemeClr val="dk1"/>
          </a:fontRef>
        </p:style>
        <p:txBody>
          <a:bodyPr wrap="square">
            <a:noAutofit/>
          </a:bodyPr>
          <a:lstStyle/>
          <a:p>
            <a:pPr marL="0" lvl="0" indent="0" eaLnBrk="1" latinLnBrk="0" hangingPunct="1">
              <a:lnSpc>
                <a:spcPct val="100000"/>
              </a:lnSpc>
              <a:buFont typeface="Wingdings" panose="05000000000000000000" pitchFamily="2" charset="2"/>
              <a:buNone/>
            </a:pPr>
            <a:r>
              <a:rPr lang="zh-CN" altLang="en-US" sz="2000" b="1" dirty="0" smtClean="0">
                <a:latin typeface="楷体" panose="02010609060101010101" pitchFamily="49" charset="-122"/>
                <a:ea typeface="楷体" panose="02010609060101010101" pitchFamily="49" charset="-122"/>
              </a:rPr>
              <a:t>配重块：</a:t>
            </a:r>
            <a:endParaRPr lang="zh-CN" altLang="en-US" sz="2000" b="1" dirty="0" smtClean="0">
              <a:latin typeface="楷体" panose="02010609060101010101" pitchFamily="49" charset="-122"/>
              <a:ea typeface="楷体" panose="02010609060101010101" pitchFamily="49" charset="-122"/>
            </a:endParaRPr>
          </a:p>
          <a:p>
            <a:pPr marL="0" lvl="0" indent="0" eaLnBrk="1" latinLnBrk="0" hangingPunct="1">
              <a:lnSpc>
                <a:spcPct val="100000"/>
              </a:lnSpc>
              <a:buFont typeface="Wingdings" panose="05000000000000000000" pitchFamily="2" charset="2"/>
              <a:buNone/>
            </a:pPr>
            <a:r>
              <a:rPr lang="zh-CN" altLang="en-US" sz="2000" dirty="0" smtClean="0">
                <a:latin typeface="楷体" panose="02010609060101010101" pitchFamily="49" charset="-122"/>
                <a:ea typeface="楷体" panose="02010609060101010101" pitchFamily="49" charset="-122"/>
              </a:rPr>
              <a:t>配重</a:t>
            </a:r>
            <a:r>
              <a:rPr lang="zh-CN" altLang="en-US" sz="2000" dirty="0">
                <a:latin typeface="楷体" panose="02010609060101010101" pitchFamily="49" charset="-122"/>
                <a:ea typeface="楷体" panose="02010609060101010101" pitchFamily="49" charset="-122"/>
              </a:rPr>
              <a:t>数量无缺失、</a:t>
            </a:r>
            <a:r>
              <a:rPr lang="zh-CN" altLang="en-US" sz="2000" dirty="0" smtClean="0">
                <a:latin typeface="楷体" panose="02010609060101010101" pitchFamily="49" charset="-122"/>
                <a:ea typeface="楷体" panose="02010609060101010101" pitchFamily="49" charset="-122"/>
              </a:rPr>
              <a:t>破损；</a:t>
            </a:r>
            <a:endParaRPr lang="en-US" altLang="zh-CN" sz="2000" dirty="0" smtClean="0">
              <a:latin typeface="楷体" panose="02010609060101010101" pitchFamily="49" charset="-122"/>
              <a:ea typeface="楷体" panose="02010609060101010101" pitchFamily="49" charset="-122"/>
            </a:endParaRPr>
          </a:p>
          <a:p>
            <a:pPr marL="0" indent="0" eaLnBrk="1" latinLnBrk="0" hangingPunct="1">
              <a:lnSpc>
                <a:spcPct val="100000"/>
              </a:lnSpc>
              <a:buFont typeface="Wingdings" panose="05000000000000000000" pitchFamily="2" charset="2"/>
              <a:buNone/>
            </a:pPr>
            <a:r>
              <a:rPr lang="zh-CN" altLang="zh-CN" sz="2000" dirty="0" smtClean="0">
                <a:latin typeface="楷体" panose="02010609060101010101" pitchFamily="49" charset="-122"/>
                <a:ea typeface="楷体" panose="02010609060101010101" pitchFamily="49" charset="-122"/>
              </a:rPr>
              <a:t>配重应准确、牢固地安装在配重点上</a:t>
            </a:r>
            <a:r>
              <a:rPr lang="zh-CN" altLang="en-US" sz="2000" dirty="0" smtClean="0">
                <a:latin typeface="楷体" panose="02010609060101010101" pitchFamily="49" charset="-122"/>
                <a:ea typeface="楷体" panose="02010609060101010101" pitchFamily="49" charset="-122"/>
              </a:rPr>
              <a:t>，并采取防止丢失措施；</a:t>
            </a:r>
            <a:endParaRPr lang="en-US" altLang="zh-CN" sz="2000" dirty="0" smtClean="0">
              <a:latin typeface="楷体" panose="02010609060101010101" pitchFamily="49" charset="-122"/>
              <a:ea typeface="楷体" panose="02010609060101010101" pitchFamily="49" charset="-122"/>
            </a:endParaRPr>
          </a:p>
          <a:p>
            <a:pPr marL="285750" indent="-285750" eaLnBrk="1" latinLnBrk="0" hangingPunct="1">
              <a:lnSpc>
                <a:spcPct val="100000"/>
              </a:lnSpc>
              <a:buFont typeface="Wingdings" panose="05000000000000000000" pitchFamily="2" charset="2"/>
              <a:buChar char="p"/>
            </a:pPr>
            <a:r>
              <a:rPr lang="zh-CN" altLang="en-US" sz="2000" dirty="0" smtClean="0">
                <a:latin typeface="楷体" panose="02010609060101010101" pitchFamily="49" charset="-122"/>
                <a:ea typeface="楷体" panose="02010609060101010101" pitchFamily="49" charset="-122"/>
              </a:rPr>
              <a:t>配重标有质量标记；</a:t>
            </a:r>
            <a:endParaRPr lang="zh-CN" altLang="en-US" sz="2000" dirty="0">
              <a:latin typeface="楷体" panose="02010609060101010101" pitchFamily="49" charset="-122"/>
              <a:ea typeface="楷体" panose="02010609060101010101" pitchFamily="49" charset="-122"/>
            </a:endParaRPr>
          </a:p>
        </p:txBody>
      </p:sp>
      <p:sp>
        <p:nvSpPr>
          <p:cNvPr id="4" name="文本框 3"/>
          <p:cNvSpPr txBox="1"/>
          <p:nvPr/>
        </p:nvSpPr>
        <p:spPr>
          <a:xfrm>
            <a:off x="5306060" y="6462395"/>
            <a:ext cx="3671570" cy="1938020"/>
          </a:xfrm>
          <a:prstGeom prst="rect">
            <a:avLst/>
          </a:prstGeom>
          <a:noFill/>
        </p:spPr>
        <p:txBody>
          <a:bodyPr wrap="square" rtlCol="0" anchor="t">
            <a:spAutoFit/>
          </a:bodyPr>
          <a:p>
            <a:pPr lvl="0">
              <a:lnSpc>
                <a:spcPct val="150000"/>
              </a:lnSpc>
            </a:pPr>
            <a:r>
              <a:rPr lang="zh-CN" altLang="en-US" sz="2000" b="1" dirty="0" smtClean="0">
                <a:latin typeface="楷体" panose="02010609060101010101" pitchFamily="49" charset="-122"/>
                <a:ea typeface="楷体" panose="02010609060101010101" pitchFamily="49" charset="-122"/>
                <a:sym typeface="+mn-ea"/>
              </a:rPr>
              <a:t>重锤：</a:t>
            </a:r>
            <a:r>
              <a:rPr lang="zh-CN" altLang="en-US" sz="2000" dirty="0" smtClean="0">
                <a:latin typeface="楷体" panose="02010609060101010101" pitchFamily="49" charset="-122"/>
                <a:ea typeface="楷体" panose="02010609060101010101" pitchFamily="49" charset="-122"/>
                <a:sym typeface="+mn-ea"/>
              </a:rPr>
              <a:t>固定在安全钢丝绳下端，使安全钢丝绳处于悬垂状态。重量不小于</a:t>
            </a:r>
            <a:r>
              <a:rPr lang="en-US" altLang="zh-CN" sz="2000" dirty="0" smtClean="0">
                <a:latin typeface="楷体" panose="02010609060101010101" pitchFamily="49" charset="-122"/>
                <a:ea typeface="楷体" panose="02010609060101010101" pitchFamily="49" charset="-122"/>
                <a:sym typeface="+mn-ea"/>
              </a:rPr>
              <a:t>7.5KG</a:t>
            </a:r>
            <a:r>
              <a:rPr lang="zh-CN" altLang="en-US" sz="2000" dirty="0" smtClean="0">
                <a:latin typeface="楷体" panose="02010609060101010101" pitchFamily="49" charset="-122"/>
                <a:ea typeface="楷体" panose="02010609060101010101" pitchFamily="49" charset="-122"/>
                <a:sym typeface="+mn-ea"/>
              </a:rPr>
              <a:t>，重锤底部距地面宜</a:t>
            </a:r>
            <a:r>
              <a:rPr lang="en-US" altLang="zh-CN" sz="2000" dirty="0" smtClean="0">
                <a:latin typeface="楷体" panose="02010609060101010101" pitchFamily="49" charset="-122"/>
                <a:ea typeface="楷体" panose="02010609060101010101" pitchFamily="49" charset="-122"/>
                <a:sym typeface="+mn-ea"/>
              </a:rPr>
              <a:t>300—500mm</a:t>
            </a:r>
            <a:r>
              <a:rPr lang="zh-CN" altLang="en-US" sz="2000" dirty="0" smtClean="0">
                <a:latin typeface="楷体" panose="02010609060101010101" pitchFamily="49" charset="-122"/>
                <a:ea typeface="楷体" panose="02010609060101010101" pitchFamily="49" charset="-122"/>
                <a:sym typeface="+mn-ea"/>
              </a:rPr>
              <a:t>。</a:t>
            </a:r>
            <a:endParaRPr lang="zh-CN" altLang="en-US" sz="2000" dirty="0" smtClean="0">
              <a:latin typeface="楷体" panose="02010609060101010101" pitchFamily="49" charset="-122"/>
              <a:ea typeface="楷体" panose="02010609060101010101" pitchFamily="49" charset="-122"/>
              <a:sym typeface="+mn-ea"/>
            </a:endParaRPr>
          </a:p>
        </p:txBody>
      </p:sp>
      <p:sp>
        <p:nvSpPr>
          <p:cNvPr id="26" name="圆角矩形标注 25"/>
          <p:cNvSpPr/>
          <p:nvPr>
            <p:custDataLst>
              <p:tags r:id="rId4"/>
            </p:custDataLst>
          </p:nvPr>
        </p:nvSpPr>
        <p:spPr bwMode="auto">
          <a:xfrm>
            <a:off x="3115945" y="3506470"/>
            <a:ext cx="1595755" cy="609600"/>
          </a:xfrm>
          <a:prstGeom prst="wedgeRoundRectCallout">
            <a:avLst>
              <a:gd name="adj1" fmla="val -80401"/>
              <a:gd name="adj2" fmla="val 108125"/>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zh-CN" altLang="en-US" sz="2400" b="1" dirty="0">
                <a:solidFill>
                  <a:srgbClr val="FF0000"/>
                </a:solidFill>
                <a:latin typeface="楷体" panose="02010609060101010101" pitchFamily="49" charset="-122"/>
                <a:ea typeface="楷体" panose="02010609060101010101" pitchFamily="49" charset="-122"/>
                <a:cs typeface="Arial" panose="020B0604020202020204" pitchFamily="34" charset="0"/>
              </a:rPr>
              <a:t>上限位档块</a:t>
            </a:r>
            <a:endParaRPr kumimoji="0" lang="zh-CN" altLang="en-US" sz="2400" b="1" i="0" u="none" strike="noStrike" cap="none" normalizeH="0" baseline="0" dirty="0">
              <a:ln>
                <a:noFill/>
              </a:ln>
              <a:solidFill>
                <a:srgbClr val="FF0000"/>
              </a:solidFill>
              <a:effectLst/>
              <a:latin typeface="楷体" panose="02010609060101010101" pitchFamily="49" charset="-122"/>
              <a:ea typeface="楷体" panose="02010609060101010101" pitchFamily="49" charset="-122"/>
              <a:cs typeface="Arial" panose="020B0604020202020204" pitchFamily="34" charset="0"/>
            </a:endParaRPr>
          </a:p>
        </p:txBody>
      </p:sp>
      <p:sp>
        <p:nvSpPr>
          <p:cNvPr id="6" name="圆角矩形标注 5"/>
          <p:cNvSpPr/>
          <p:nvPr>
            <p:custDataLst>
              <p:tags r:id="rId5"/>
            </p:custDataLst>
          </p:nvPr>
        </p:nvSpPr>
        <p:spPr bwMode="auto">
          <a:xfrm>
            <a:off x="3362325" y="5238115"/>
            <a:ext cx="1595755" cy="609600"/>
          </a:xfrm>
          <a:prstGeom prst="wedgeRoundRectCallout">
            <a:avLst>
              <a:gd name="adj1" fmla="val -78133"/>
              <a:gd name="adj2" fmla="val 166250"/>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
            <a:pPr marL="0" marR="0" indent="0" algn="ctr" defTabSz="914400" rtl="0" eaLnBrk="1" fontAlgn="base" latinLnBrk="0" hangingPunct="1">
              <a:lnSpc>
                <a:spcPct val="100000"/>
              </a:lnSpc>
              <a:spcBef>
                <a:spcPct val="0"/>
              </a:spcBef>
              <a:spcAft>
                <a:spcPct val="0"/>
              </a:spcAft>
              <a:buClrTx/>
              <a:buSzTx/>
              <a:buFontTx/>
              <a:buNone/>
            </a:pPr>
            <a:r>
              <a:rPr lang="zh-CN" altLang="en-US" sz="2400" b="1" dirty="0">
                <a:solidFill>
                  <a:srgbClr val="FF0000"/>
                </a:solidFill>
                <a:latin typeface="楷体" panose="02010609060101010101" pitchFamily="49" charset="-122"/>
                <a:ea typeface="楷体" panose="02010609060101010101" pitchFamily="49" charset="-122"/>
                <a:cs typeface="Arial" panose="020B0604020202020204" pitchFamily="34" charset="0"/>
              </a:rPr>
              <a:t>行程限位器</a:t>
            </a:r>
            <a:endParaRPr kumimoji="0" lang="zh-CN" altLang="en-US" sz="2400" b="1" i="0" u="none" strike="noStrike" cap="none" normalizeH="0" baseline="0" dirty="0">
              <a:ln>
                <a:noFill/>
              </a:ln>
              <a:solidFill>
                <a:srgbClr val="FF0000"/>
              </a:solidFill>
              <a:effectLst/>
              <a:latin typeface="楷体" panose="02010609060101010101" pitchFamily="49" charset="-122"/>
              <a:ea typeface="楷体" panose="02010609060101010101" pitchFamily="49" charset="-122"/>
              <a:cs typeface="Arial" panose="020B0604020202020204" pitchFamily="34" charset="0"/>
            </a:endParaRPr>
          </a:p>
        </p:txBody>
      </p:sp>
      <p:pic>
        <p:nvPicPr>
          <p:cNvPr id="17413" name="图片 13315" descr="IMG_2754"/>
          <p:cNvPicPr>
            <a:picLocks noChangeAspect="1"/>
          </p:cNvPicPr>
          <p:nvPr/>
        </p:nvPicPr>
        <p:blipFill>
          <a:blip r:embed="rId6"/>
          <a:stretch>
            <a:fillRect/>
          </a:stretch>
        </p:blipFill>
        <p:spPr>
          <a:xfrm>
            <a:off x="9050020" y="6416040"/>
            <a:ext cx="2757805" cy="1983740"/>
          </a:xfrm>
          <a:prstGeom prst="rect">
            <a:avLst/>
          </a:prstGeom>
          <a:noFill/>
          <a:ln w="9525">
            <a:noFill/>
          </a:ln>
        </p:spPr>
      </p:pic>
      <p:pic>
        <p:nvPicPr>
          <p:cNvPr id="7" name="图片 5" descr="4"/>
          <p:cNvPicPr>
            <a:picLocks noChangeAspect="1"/>
          </p:cNvPicPr>
          <p:nvPr>
            <p:custDataLst>
              <p:tags r:id="rId7"/>
            </p:custDataLst>
          </p:nvPr>
        </p:nvPicPr>
        <p:blipFill>
          <a:blip r:embed="rId8" cstate="print"/>
          <a:stretch>
            <a:fillRect/>
          </a:stretch>
        </p:blipFill>
        <p:spPr>
          <a:xfrm>
            <a:off x="8831580" y="3077210"/>
            <a:ext cx="3007360" cy="2621915"/>
          </a:xfrm>
          <a:prstGeom prst="rect">
            <a:avLst/>
          </a:prstGeom>
        </p:spPr>
      </p:pic>
      <p:sp>
        <p:nvSpPr>
          <p:cNvPr id="5" name="文本框 4"/>
          <p:cNvSpPr txBox="1"/>
          <p:nvPr/>
        </p:nvSpPr>
        <p:spPr>
          <a:xfrm>
            <a:off x="8762365" y="1061720"/>
            <a:ext cx="3324225" cy="1764665"/>
          </a:xfrm>
          <a:prstGeom prst="rect">
            <a:avLst/>
          </a:prstGeom>
          <a:noFill/>
        </p:spPr>
        <p:txBody>
          <a:bodyPr wrap="square" rtlCol="0" anchor="t">
            <a:noAutofit/>
          </a:bodyPr>
          <a:p>
            <a:pPr marL="0" indent="0"/>
            <a:r>
              <a:rPr lang="zh-CN" sz="20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安全绳</a:t>
            </a:r>
            <a:r>
              <a:rPr lang="zh-CN" sz="20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（三股</a:t>
            </a:r>
            <a:r>
              <a:rPr lang="zh-CN" sz="2000"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锦纶绳</a:t>
            </a:r>
            <a:r>
              <a:rPr lang="en-US" altLang="zh-CN" sz="2000"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a:t>
            </a:r>
            <a:endParaRPr lang="zh-CN" sz="200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pPr marL="0" indent="0"/>
            <a:r>
              <a:rPr lang="zh-CN" sz="20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性能：具有很高抗老化性，室外风吹日晒</a:t>
            </a:r>
            <a:r>
              <a:rPr lang="en-US" altLang="zh-CN" sz="20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 </a:t>
            </a:r>
            <a:r>
              <a:rPr lang="zh-CN" sz="20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5-10年不损坏。耐热耐磨，有一定阻燃性。国标拉力。</a:t>
            </a:r>
            <a:endParaRPr lang="zh-CN" altLang="en-US" sz="200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37820" y="125730"/>
            <a:ext cx="7545705" cy="521970"/>
          </a:xfrm>
          <a:prstGeom prst="rect">
            <a:avLst/>
          </a:prstGeom>
          <a:noFill/>
        </p:spPr>
        <p:txBody>
          <a:bodyPr wrap="square" rtlCol="0" anchor="t">
            <a:spAutoFit/>
          </a:bodyPr>
          <a:p>
            <a:r>
              <a:rPr lang="zh-CN" altLang="en-US" sz="2800" b="1" dirty="0" smtClean="0">
                <a:solidFill>
                  <a:srgbClr val="080A58"/>
                </a:solidFill>
                <a:latin typeface="华文楷体" panose="02010600040101010101" pitchFamily="2" charset="-122"/>
                <a:ea typeface="华文楷体" panose="02010600040101010101" pitchFamily="2" charset="-122"/>
                <a:cs typeface="Arial" panose="020B0604020202020204" pitchFamily="34" charset="0"/>
                <a:sym typeface="+mn-ea"/>
              </a:rPr>
              <a:t>二、吊篮施工（使用）安全管理</a:t>
            </a:r>
            <a:r>
              <a:rPr lang="en-US" altLang="zh-CN" sz="2800" b="1" dirty="0" smtClean="0">
                <a:solidFill>
                  <a:srgbClr val="080A58"/>
                </a:solidFill>
                <a:latin typeface="华文楷体" panose="02010600040101010101" pitchFamily="2" charset="-122"/>
                <a:ea typeface="华文楷体" panose="02010600040101010101" pitchFamily="2" charset="-122"/>
                <a:cs typeface="Arial" panose="020B0604020202020204" pitchFamily="34" charset="0"/>
                <a:sym typeface="+mn-ea"/>
              </a:rPr>
              <a:t>/</a:t>
            </a:r>
            <a:r>
              <a:rPr lang="zh-CN" altLang="en-US" sz="2800" b="1" dirty="0" smtClean="0">
                <a:solidFill>
                  <a:srgbClr val="080A58"/>
                </a:solidFill>
                <a:latin typeface="华文楷体" panose="02010600040101010101" pitchFamily="2" charset="-122"/>
                <a:ea typeface="华文楷体" panose="02010600040101010101" pitchFamily="2" charset="-122"/>
                <a:cs typeface="Arial" panose="020B0604020202020204" pitchFamily="34" charset="0"/>
                <a:sym typeface="+mn-ea"/>
              </a:rPr>
              <a:t>事故案例分析</a:t>
            </a:r>
            <a:endParaRPr lang="zh-CN" altLang="en-US" sz="2800" b="1" dirty="0" smtClean="0">
              <a:solidFill>
                <a:srgbClr val="080A58"/>
              </a:solidFill>
              <a:latin typeface="华文楷体" panose="02010600040101010101" pitchFamily="2" charset="-122"/>
              <a:ea typeface="华文楷体" panose="02010600040101010101" pitchFamily="2" charset="-122"/>
              <a:cs typeface="Arial" panose="020B0604020202020204" pitchFamily="34" charset="0"/>
              <a:sym typeface="+mn-ea"/>
            </a:endParaRPr>
          </a:p>
        </p:txBody>
      </p:sp>
      <p:sp>
        <p:nvSpPr>
          <p:cNvPr id="4" name="文本框 3"/>
          <p:cNvSpPr txBox="1"/>
          <p:nvPr/>
        </p:nvSpPr>
        <p:spPr>
          <a:xfrm>
            <a:off x="265430" y="989965"/>
            <a:ext cx="11661140" cy="3969385"/>
          </a:xfrm>
          <a:prstGeom prst="rect">
            <a:avLst/>
          </a:prstGeom>
          <a:noFill/>
        </p:spPr>
        <p:txBody>
          <a:bodyPr wrap="square" rtlCol="0" anchor="t">
            <a:spAutoFit/>
          </a:bodyPr>
          <a:p>
            <a:pPr>
              <a:lnSpc>
                <a:spcPct val="150000"/>
              </a:lnSpc>
            </a:pPr>
            <a:r>
              <a:rPr lang="zh-CN" altLang="en-US" sz="2400" b="1" dirty="0" smtClean="0">
                <a:solidFill>
                  <a:srgbClr val="080A58"/>
                </a:solidFill>
                <a:latin typeface="华文楷体" panose="02010600040101010101" pitchFamily="2" charset="-122"/>
                <a:ea typeface="华文楷体" panose="02010600040101010101" pitchFamily="2" charset="-122"/>
                <a:cs typeface="Arial" panose="020B0604020202020204" pitchFamily="34" charset="0"/>
                <a:sym typeface="+mn-ea"/>
              </a:rPr>
              <a:t>吊篮施工（使用）</a:t>
            </a:r>
            <a:r>
              <a:rPr lang="zh-CN" altLang="en-US" sz="2400" b="1" dirty="0" smtClean="0">
                <a:solidFill>
                  <a:schemeClr val="tx1"/>
                </a:solidFill>
                <a:latin typeface="华文楷体" panose="02010600040101010101" pitchFamily="2" charset="-122"/>
                <a:ea typeface="华文楷体" panose="02010600040101010101" pitchFamily="2" charset="-122"/>
                <a:cs typeface="Arial" panose="020B0604020202020204" pitchFamily="34" charset="0"/>
                <a:sym typeface="+mn-ea"/>
              </a:rPr>
              <a:t>安全管理要点：</a:t>
            </a:r>
            <a:endParaRPr lang="zh-CN" altLang="en-US" sz="2400" b="1" dirty="0">
              <a:solidFill>
                <a:schemeClr val="tx1"/>
              </a:solidFill>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zh-CN" altLang="en-US" sz="2400" b="1" dirty="0">
                <a:solidFill>
                  <a:srgbClr val="FF0000"/>
                </a:solidFill>
                <a:latin typeface="楷体" panose="02010609060101010101" pitchFamily="49" charset="-122"/>
                <a:ea typeface="楷体" panose="02010609060101010101" pitchFamily="49" charset="-122"/>
                <a:sym typeface="+mn-ea"/>
              </a:rPr>
              <a:t>要点一：</a:t>
            </a:r>
            <a:r>
              <a:rPr lang="zh-CN" altLang="en-US" sz="2400" b="1" dirty="0">
                <a:latin typeface="楷体" panose="02010609060101010101" pitchFamily="49" charset="-122"/>
                <a:ea typeface="楷体" panose="02010609060101010101" pitchFamily="49" charset="-122"/>
                <a:sym typeface="+mn-ea"/>
              </a:rPr>
              <a:t>吊篮重要部件进场查验</a:t>
            </a:r>
            <a:r>
              <a:rPr lang="en-US" altLang="zh-CN" sz="2400" b="1" dirty="0">
                <a:latin typeface="楷体" panose="02010609060101010101" pitchFamily="49" charset="-122"/>
                <a:ea typeface="楷体" panose="02010609060101010101" pitchFamily="49" charset="-122"/>
                <a:sym typeface="+mn-ea"/>
              </a:rPr>
              <a:t> —</a:t>
            </a:r>
            <a:endParaRPr lang="zh-CN" altLang="en-US" sz="2400" b="1" dirty="0">
              <a:latin typeface="楷体" panose="02010609060101010101" pitchFamily="49" charset="-122"/>
              <a:ea typeface="楷体" panose="02010609060101010101" pitchFamily="49" charset="-122"/>
              <a:sym typeface="+mn-ea"/>
            </a:endParaRPr>
          </a:p>
          <a:p>
            <a:pPr>
              <a:lnSpc>
                <a:spcPct val="150000"/>
              </a:lnSpc>
            </a:pPr>
            <a:r>
              <a:rPr lang="en-US" altLang="zh-CN" sz="2400" b="1" dirty="0">
                <a:latin typeface="楷体" panose="02010609060101010101" pitchFamily="49" charset="-122"/>
                <a:ea typeface="楷体" panose="02010609060101010101" pitchFamily="49" charset="-122"/>
                <a:sym typeface="+mn-ea"/>
              </a:rPr>
              <a:t>       </a:t>
            </a:r>
            <a:r>
              <a:rPr lang="zh-CN" altLang="en-US" sz="2400" dirty="0">
                <a:latin typeface="楷体" panose="02010609060101010101" pitchFamily="49" charset="-122"/>
                <a:ea typeface="楷体" panose="02010609060101010101" pitchFamily="49" charset="-122"/>
                <a:sym typeface="+mn-ea"/>
              </a:rPr>
              <a:t>三大件、钢丝绳和生命绳长度配置。</a:t>
            </a:r>
            <a:r>
              <a:rPr lang="zh-CN" altLang="en-US" sz="2400" dirty="0">
                <a:latin typeface="楷体" panose="02010609060101010101" pitchFamily="49" charset="-122"/>
                <a:ea typeface="楷体" panose="02010609060101010101" pitchFamily="49" charset="-122"/>
                <a:sym typeface="+mn-ea"/>
              </a:rPr>
              <a:t>并提供整机合格证明。</a:t>
            </a:r>
            <a:endParaRPr lang="zh-CN" altLang="en-US" sz="2400" b="1" dirty="0">
              <a:latin typeface="楷体" panose="02010609060101010101" pitchFamily="49" charset="-122"/>
              <a:ea typeface="楷体" panose="02010609060101010101" pitchFamily="49" charset="-122"/>
              <a:sym typeface="+mn-ea"/>
            </a:endParaRPr>
          </a:p>
          <a:p>
            <a:pPr>
              <a:lnSpc>
                <a:spcPct val="150000"/>
              </a:lnSpc>
            </a:pPr>
            <a:r>
              <a:rPr lang="zh-CN" altLang="en-US" sz="2400" b="1" dirty="0">
                <a:solidFill>
                  <a:srgbClr val="FF0000"/>
                </a:solidFill>
                <a:latin typeface="楷体" panose="02010609060101010101" pitchFamily="49" charset="-122"/>
                <a:ea typeface="楷体" panose="02010609060101010101" pitchFamily="49" charset="-122"/>
                <a:sym typeface="宋体" panose="02010600030101010101" pitchFamily="2" charset="-122"/>
              </a:rPr>
              <a:t>要点二：</a:t>
            </a:r>
            <a:r>
              <a:rPr lang="zh-CN" altLang="en-US" sz="2400" b="1" dirty="0">
                <a:latin typeface="楷体" panose="02010609060101010101" pitchFamily="49" charset="-122"/>
                <a:ea typeface="楷体" panose="02010609060101010101" pitchFamily="49" charset="-122"/>
                <a:sym typeface="宋体" panose="02010600030101010101" pitchFamily="2" charset="-122"/>
              </a:rPr>
              <a:t>安装作业关键点和检查</a:t>
            </a:r>
            <a:r>
              <a:rPr lang="en-US" altLang="zh-CN" sz="2400" b="1" dirty="0">
                <a:latin typeface="楷体" panose="02010609060101010101" pitchFamily="49" charset="-122"/>
                <a:ea typeface="楷体" panose="02010609060101010101" pitchFamily="49" charset="-122"/>
                <a:sym typeface="宋体" panose="02010600030101010101" pitchFamily="2" charset="-122"/>
              </a:rPr>
              <a:t> — </a:t>
            </a:r>
            <a:endParaRPr lang="en-US" altLang="zh-CN" sz="2400" b="1" dirty="0">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en-US" altLang="zh-CN" sz="2400" b="1" dirty="0">
                <a:latin typeface="楷体" panose="02010609060101010101" pitchFamily="49" charset="-122"/>
                <a:ea typeface="楷体" panose="02010609060101010101" pitchFamily="49" charset="-122"/>
                <a:sym typeface="宋体" panose="02010600030101010101" pitchFamily="2" charset="-122"/>
              </a:rPr>
              <a:t>   </a:t>
            </a:r>
            <a:r>
              <a:rPr lang="zh-CN" altLang="en-US" sz="2400" dirty="0">
                <a:latin typeface="楷体" panose="02010609060101010101" pitchFamily="49" charset="-122"/>
                <a:ea typeface="楷体" panose="02010609060101010101" pitchFamily="49" charset="-122"/>
                <a:sym typeface="宋体" panose="02010600030101010101" pitchFamily="2" charset="-122"/>
              </a:rPr>
              <a:t>支架搁置部位结构承载能力、交叉作业安全防护措施；悬挂机构超高、超长稳定性。</a:t>
            </a:r>
            <a:endParaRPr lang="zh-CN" altLang="en-US" sz="2400" dirty="0">
              <a:latin typeface="楷体" panose="02010609060101010101" pitchFamily="49" charset="-122"/>
              <a:ea typeface="楷体" panose="02010609060101010101" pitchFamily="49" charset="-122"/>
              <a:sym typeface="宋体" panose="02010600030101010101" pitchFamily="2" charset="-122"/>
            </a:endParaRPr>
          </a:p>
          <a:p>
            <a:pPr>
              <a:lnSpc>
                <a:spcPct val="150000"/>
              </a:lnSpc>
            </a:pPr>
            <a:endParaRPr lang="zh-CN" altLang="en-US" sz="2400" b="1" dirty="0">
              <a:solidFill>
                <a:srgbClr val="FF0000"/>
              </a:solidFill>
              <a:latin typeface="楷体" panose="02010609060101010101" pitchFamily="49" charset="-122"/>
              <a:ea typeface="楷体" panose="02010609060101010101" pitchFamily="49" charset="-122"/>
              <a:sym typeface="宋体" panose="02010600030101010101" pitchFamily="2" charset="-122"/>
            </a:endParaRPr>
          </a:p>
          <a:p>
            <a:pPr>
              <a:lnSpc>
                <a:spcPct val="150000"/>
              </a:lnSpc>
            </a:pPr>
            <a:endParaRPr lang="zh-CN" altLang="en-US" sz="2400" dirty="0">
              <a:latin typeface="楷体" panose="02010609060101010101" pitchFamily="49" charset="-122"/>
              <a:ea typeface="楷体" panose="02010609060101010101" pitchFamily="49" charset="-122"/>
              <a:sym typeface="宋体" panose="02010600030101010101" pitchFamily="2" charset="-122"/>
            </a:endParaRPr>
          </a:p>
        </p:txBody>
      </p:sp>
      <p:pic>
        <p:nvPicPr>
          <p:cNvPr id="29699" name="Picture 4" descr="F:\技术照片\吊篮照片\88 369.JPG"/>
          <p:cNvPicPr>
            <a:picLocks noChangeAspect="1"/>
          </p:cNvPicPr>
          <p:nvPr/>
        </p:nvPicPr>
        <p:blipFill>
          <a:blip r:embed="rId1"/>
          <a:stretch>
            <a:fillRect/>
          </a:stretch>
        </p:blipFill>
        <p:spPr>
          <a:xfrm>
            <a:off x="361950" y="4805998"/>
            <a:ext cx="3613150" cy="2713037"/>
          </a:xfrm>
          <a:prstGeom prst="rect">
            <a:avLst/>
          </a:prstGeom>
          <a:noFill/>
          <a:ln w="9525">
            <a:noFill/>
          </a:ln>
        </p:spPr>
      </p:pic>
      <p:pic>
        <p:nvPicPr>
          <p:cNvPr id="39939" name="Picture 4" descr="F:\技术照片\吊篮照片\1211_1.jpg"/>
          <p:cNvPicPr>
            <a:picLocks noChangeAspect="1"/>
          </p:cNvPicPr>
          <p:nvPr/>
        </p:nvPicPr>
        <p:blipFill>
          <a:blip r:embed="rId2"/>
          <a:srcRect l="4761" t="4202" r="5695" b="12585"/>
          <a:stretch>
            <a:fillRect/>
          </a:stretch>
        </p:blipFill>
        <p:spPr>
          <a:xfrm>
            <a:off x="8345170" y="5022215"/>
            <a:ext cx="3580765" cy="2496820"/>
          </a:xfrm>
          <a:prstGeom prst="rect">
            <a:avLst/>
          </a:prstGeom>
          <a:noFill/>
          <a:ln w="9525">
            <a:noFill/>
          </a:ln>
        </p:spPr>
      </p:pic>
      <p:pic>
        <p:nvPicPr>
          <p:cNvPr id="39938" name="Picture 14" descr="F:\手机照片16\现场设备\IMG_6320.JPG"/>
          <p:cNvPicPr>
            <a:picLocks noChangeAspect="1"/>
          </p:cNvPicPr>
          <p:nvPr/>
        </p:nvPicPr>
        <p:blipFill>
          <a:blip r:embed="rId3"/>
          <a:srcRect l="12164" t="18671" r="20052" b="30779"/>
          <a:stretch>
            <a:fillRect/>
          </a:stretch>
        </p:blipFill>
        <p:spPr>
          <a:xfrm>
            <a:off x="4138930" y="4878705"/>
            <a:ext cx="4064000" cy="2640330"/>
          </a:xfrm>
          <a:prstGeom prst="rect">
            <a:avLst/>
          </a:prstGeom>
          <a:noFill/>
          <a:ln w="9525">
            <a:noFill/>
          </a:ln>
        </p:spPr>
      </p:pic>
      <p:sp>
        <p:nvSpPr>
          <p:cNvPr id="3" name="文本框 2"/>
          <p:cNvSpPr txBox="1"/>
          <p:nvPr/>
        </p:nvSpPr>
        <p:spPr>
          <a:xfrm>
            <a:off x="481965" y="7686675"/>
            <a:ext cx="3736975" cy="398780"/>
          </a:xfrm>
          <a:prstGeom prst="rect">
            <a:avLst/>
          </a:prstGeom>
          <a:noFill/>
        </p:spPr>
        <p:txBody>
          <a:bodyPr wrap="square" rtlCol="0" anchor="t">
            <a:spAutoFit/>
          </a:bodyPr>
          <a:p>
            <a:r>
              <a:rPr lang="zh-CN" altLang="en-US" sz="2000" dirty="0">
                <a:latin typeface="楷体" panose="02010609060101010101" pitchFamily="49" charset="-122"/>
                <a:ea typeface="楷体" panose="02010609060101010101" pitchFamily="49" charset="-122"/>
                <a:sym typeface="宋体" panose="02010600030101010101" pitchFamily="2" charset="-122"/>
              </a:rPr>
              <a:t>支架不得搁置在脚手架上</a:t>
            </a:r>
            <a:endParaRPr lang="zh-CN" altLang="en-US" sz="2000" dirty="0">
              <a:latin typeface="楷体" panose="02010609060101010101" pitchFamily="49" charset="-122"/>
              <a:ea typeface="楷体" panose="02010609060101010101" pitchFamily="49" charset="-122"/>
              <a:sym typeface="宋体" panose="02010600030101010101" pitchFamily="2" charset="-122"/>
            </a:endParaRPr>
          </a:p>
        </p:txBody>
      </p:sp>
      <p:sp>
        <p:nvSpPr>
          <p:cNvPr id="5" name="文本框 4"/>
          <p:cNvSpPr txBox="1"/>
          <p:nvPr/>
        </p:nvSpPr>
        <p:spPr>
          <a:xfrm>
            <a:off x="8906510" y="7614285"/>
            <a:ext cx="2744470" cy="706755"/>
          </a:xfrm>
          <a:prstGeom prst="rect">
            <a:avLst/>
          </a:prstGeom>
          <a:noFill/>
        </p:spPr>
        <p:txBody>
          <a:bodyPr wrap="square" rtlCol="0" anchor="t">
            <a:spAutoFit/>
          </a:bodyPr>
          <a:p>
            <a:pPr eaLnBrk="0" hangingPunct="0"/>
            <a:r>
              <a:rPr lang="en-US" altLang="zh-CN" sz="1600" b="1" dirty="0">
                <a:latin typeface="楷体" panose="02010609060101010101" pitchFamily="49" charset="-122"/>
                <a:ea typeface="楷体" panose="02010609060101010101" pitchFamily="49" charset="-122"/>
                <a:sym typeface="Wingdings" panose="05000000000000000000" pitchFamily="2" charset="2"/>
              </a:rPr>
              <a:t> </a:t>
            </a:r>
            <a:r>
              <a:rPr lang="zh-CN" altLang="en-US" sz="2000" dirty="0">
                <a:latin typeface="楷体" panose="02010609060101010101" pitchFamily="49" charset="-122"/>
                <a:ea typeface="楷体" panose="02010609060101010101" pitchFamily="49" charset="-122"/>
                <a:sym typeface="Wingdings" panose="05000000000000000000" pitchFamily="2" charset="2"/>
              </a:rPr>
              <a:t>在斜构架梁上安装</a:t>
            </a:r>
            <a:endParaRPr lang="zh-CN" altLang="en-US" sz="2000" dirty="0">
              <a:latin typeface="楷体" panose="02010609060101010101" pitchFamily="49" charset="-122"/>
              <a:ea typeface="楷体" panose="02010609060101010101" pitchFamily="49" charset="-122"/>
              <a:sym typeface="Wingdings" panose="05000000000000000000" pitchFamily="2" charset="2"/>
            </a:endParaRPr>
          </a:p>
          <a:p>
            <a:pPr eaLnBrk="0" hangingPunct="0"/>
            <a:r>
              <a:rPr lang="zh-CN" altLang="en-US" sz="2000" dirty="0">
                <a:latin typeface="楷体" panose="02010609060101010101" pitchFamily="49" charset="-122"/>
                <a:ea typeface="楷体" panose="02010609060101010101" pitchFamily="49" charset="-122"/>
                <a:sym typeface="Wingdings" panose="05000000000000000000" pitchFamily="2" charset="2"/>
              </a:rPr>
              <a:t>悬挂机构，垫衬不实</a:t>
            </a:r>
            <a:endParaRPr lang="zh-CN" altLang="en-US" sz="2000" dirty="0">
              <a:latin typeface="楷体" panose="02010609060101010101" pitchFamily="49" charset="-122"/>
              <a:ea typeface="楷体" panose="02010609060101010101" pitchFamily="49" charset="-122"/>
              <a:sym typeface="Wingdings" panose="05000000000000000000" pitchFamily="2" charset="2"/>
            </a:endParaRPr>
          </a:p>
        </p:txBody>
      </p:sp>
      <p:sp>
        <p:nvSpPr>
          <p:cNvPr id="6" name="文本框 5"/>
          <p:cNvSpPr txBox="1"/>
          <p:nvPr/>
        </p:nvSpPr>
        <p:spPr>
          <a:xfrm>
            <a:off x="4161155" y="7647305"/>
            <a:ext cx="4184015" cy="706755"/>
          </a:xfrm>
          <a:prstGeom prst="rect">
            <a:avLst/>
          </a:prstGeom>
          <a:noFill/>
        </p:spPr>
        <p:txBody>
          <a:bodyPr wrap="square" rtlCol="0" anchor="t">
            <a:spAutoFit/>
          </a:bodyPr>
          <a:p>
            <a:pPr eaLnBrk="0" hangingPunct="0"/>
            <a:r>
              <a:rPr lang="zh-CN" altLang="en-US" sz="2000" dirty="0">
                <a:latin typeface="楷体" panose="02010609060101010101" pitchFamily="49" charset="-122"/>
                <a:ea typeface="楷体" panose="02010609060101010101" pitchFamily="49" charset="-122"/>
                <a:sym typeface="Wingdings" panose="05000000000000000000" pitchFamily="2" charset="2"/>
              </a:rPr>
              <a:t>斜屋面上安装悬挂机构，无加强</a:t>
            </a:r>
            <a:endParaRPr lang="zh-CN" altLang="en-US" sz="2000" dirty="0">
              <a:latin typeface="楷体" panose="02010609060101010101" pitchFamily="49" charset="-122"/>
              <a:ea typeface="楷体" panose="02010609060101010101" pitchFamily="49" charset="-122"/>
              <a:sym typeface="Wingdings" panose="05000000000000000000" pitchFamily="2" charset="2"/>
            </a:endParaRPr>
          </a:p>
          <a:p>
            <a:pPr eaLnBrk="0" hangingPunct="0"/>
            <a:r>
              <a:rPr lang="zh-CN" altLang="en-US" sz="2000" dirty="0">
                <a:latin typeface="楷体" panose="02010609060101010101" pitchFamily="49" charset="-122"/>
                <a:ea typeface="楷体" panose="02010609060101010101" pitchFamily="49" charset="-122"/>
                <a:sym typeface="Wingdings" panose="05000000000000000000" pitchFamily="2" charset="2"/>
              </a:rPr>
              <a:t>绳、无固定、仅用一根钢丝绳拉住 </a:t>
            </a:r>
            <a:endParaRPr lang="zh-CN" altLang="en-US" sz="2000" dirty="0">
              <a:latin typeface="楷体" panose="02010609060101010101" pitchFamily="49" charset="-122"/>
              <a:ea typeface="楷体" panose="02010609060101010101" pitchFamily="49" charset="-122"/>
              <a:sym typeface="Wingdings" panose="05000000000000000000" pitchFamily="2" charset="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21615" y="701675"/>
            <a:ext cx="11746230" cy="7847330"/>
          </a:xfrm>
          <a:prstGeom prst="rect">
            <a:avLst/>
          </a:prstGeom>
          <a:noFill/>
        </p:spPr>
        <p:txBody>
          <a:bodyPr wrap="square" rtlCol="0" anchor="t">
            <a:spAutoFit/>
          </a:bodyPr>
          <a:p>
            <a:pPr>
              <a:lnSpc>
                <a:spcPct val="150000"/>
              </a:lnSpc>
            </a:pPr>
            <a:r>
              <a:rPr lang="zh-CN" altLang="en-US" sz="2400" b="1" dirty="0">
                <a:solidFill>
                  <a:srgbClr val="FF0000"/>
                </a:solidFill>
                <a:latin typeface="楷体" panose="02010609060101010101" pitchFamily="49" charset="-122"/>
                <a:ea typeface="楷体" panose="02010609060101010101" pitchFamily="49" charset="-122"/>
                <a:sym typeface="宋体" panose="02010600030101010101" pitchFamily="2" charset="-122"/>
              </a:rPr>
              <a:t>要点三：</a:t>
            </a:r>
            <a:r>
              <a:rPr lang="zh-CN" altLang="en-US" sz="2400" b="1" dirty="0">
                <a:latin typeface="楷体" panose="02010609060101010101" pitchFamily="49" charset="-122"/>
                <a:ea typeface="楷体" panose="02010609060101010101" pitchFamily="49" charset="-122"/>
                <a:sym typeface="宋体" panose="02010600030101010101" pitchFamily="2" charset="-122"/>
              </a:rPr>
              <a:t>安全装置管理要点</a:t>
            </a:r>
            <a:r>
              <a:rPr lang="en-US" altLang="zh-CN" sz="2400" b="1" dirty="0">
                <a:latin typeface="楷体" panose="02010609060101010101" pitchFamily="49" charset="-122"/>
                <a:ea typeface="楷体" panose="02010609060101010101" pitchFamily="49" charset="-122"/>
                <a:sym typeface="宋体" panose="02010600030101010101" pitchFamily="2" charset="-122"/>
              </a:rPr>
              <a:t> — </a:t>
            </a:r>
            <a:endParaRPr lang="en-US" altLang="zh-CN" sz="2400" b="1" dirty="0">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en-US" altLang="zh-CN" sz="2400" b="1" dirty="0">
                <a:latin typeface="楷体" panose="02010609060101010101" pitchFamily="49" charset="-122"/>
                <a:ea typeface="楷体" panose="02010609060101010101" pitchFamily="49" charset="-122"/>
                <a:sym typeface="宋体" panose="02010600030101010101" pitchFamily="2" charset="-122"/>
              </a:rPr>
              <a:t>       </a:t>
            </a:r>
            <a:r>
              <a:rPr lang="zh-CN" altLang="en-US" sz="2400" b="1" dirty="0">
                <a:latin typeface="楷体" panose="02010609060101010101" pitchFamily="49" charset="-122"/>
                <a:ea typeface="楷体" panose="02010609060101010101" pitchFamily="49" charset="-122"/>
                <a:sym typeface="宋体" panose="02010600030101010101" pitchFamily="2" charset="-122"/>
              </a:rPr>
              <a:t>安全锁</a:t>
            </a:r>
            <a:r>
              <a:rPr lang="zh-CN" altLang="en-US" sz="2400" dirty="0">
                <a:solidFill>
                  <a:srgbClr val="FF0000"/>
                </a:solidFill>
                <a:latin typeface="楷体" panose="02010609060101010101" pitchFamily="49" charset="-122"/>
                <a:ea typeface="楷体" panose="02010609060101010101" pitchFamily="49" charset="-122"/>
                <a:sym typeface="宋体" panose="02010600030101010101" pitchFamily="2" charset="-122"/>
              </a:rPr>
              <a:t>标定期限、吊篮停用须着地、</a:t>
            </a:r>
            <a:r>
              <a:rPr lang="zh-CN" altLang="en-US" sz="2400" dirty="0">
                <a:latin typeface="楷体" panose="02010609060101010101" pitchFamily="49" charset="-122"/>
                <a:ea typeface="楷体" panose="02010609060101010101" pitchFamily="49" charset="-122"/>
                <a:sym typeface="宋体" panose="02010600030101010101" pitchFamily="2" charset="-122"/>
              </a:rPr>
              <a:t>防安全锁人为扎牢、涂料施工防护措施、</a:t>
            </a:r>
            <a:r>
              <a:rPr lang="zh-CN" altLang="en-US" sz="2400" dirty="0">
                <a:solidFill>
                  <a:srgbClr val="FF0000"/>
                </a:solidFill>
                <a:latin typeface="楷体" panose="02010609060101010101" pitchFamily="49" charset="-122"/>
                <a:ea typeface="楷体" panose="02010609060101010101" pitchFamily="49" charset="-122"/>
                <a:sym typeface="宋体" panose="02010600030101010101" pitchFamily="2" charset="-122"/>
              </a:rPr>
              <a:t>连接螺栓等级</a:t>
            </a:r>
            <a:r>
              <a:rPr lang="zh-CN" altLang="en-US" sz="2400" dirty="0">
                <a:latin typeface="楷体" panose="02010609060101010101" pitchFamily="49" charset="-122"/>
                <a:ea typeface="楷体" panose="02010609060101010101" pitchFamily="49" charset="-122"/>
                <a:sym typeface="宋体" panose="02010600030101010101" pitchFamily="2" charset="-122"/>
              </a:rPr>
              <a:t>；</a:t>
            </a:r>
            <a:r>
              <a:rPr lang="zh-CN" altLang="en-US" sz="2400" b="1" dirty="0">
                <a:latin typeface="楷体" panose="02010609060101010101" pitchFamily="49" charset="-122"/>
                <a:ea typeface="楷体" panose="02010609060101010101" pitchFamily="49" charset="-122"/>
                <a:sym typeface="宋体" panose="02010600030101010101" pitchFamily="2" charset="-122"/>
              </a:rPr>
              <a:t>生命绳</a:t>
            </a:r>
            <a:r>
              <a:rPr lang="zh-CN" altLang="en-US" sz="2400" dirty="0">
                <a:latin typeface="楷体" panose="02010609060101010101" pitchFamily="49" charset="-122"/>
                <a:ea typeface="楷体" panose="02010609060101010101" pitchFamily="49" charset="-122"/>
                <a:sym typeface="宋体" panose="02010600030101010101" pitchFamily="2" charset="-122"/>
              </a:rPr>
              <a:t>使用年限及检查、固定部位、防滑移措施、</a:t>
            </a:r>
            <a:r>
              <a:rPr lang="zh-CN" altLang="en-US" sz="2400" dirty="0">
                <a:latin typeface="楷体" panose="02010609060101010101" pitchFamily="49" charset="-122"/>
                <a:ea typeface="楷体" panose="02010609060101010101" pitchFamily="49" charset="-122"/>
                <a:sym typeface="宋体" panose="02010600030101010101" pitchFamily="2" charset="-122"/>
              </a:rPr>
              <a:t>篮框长度大于</a:t>
            </a:r>
            <a:r>
              <a:rPr lang="en-US" altLang="zh-CN" sz="2400" dirty="0">
                <a:latin typeface="楷体" panose="02010609060101010101" pitchFamily="49" charset="-122"/>
                <a:ea typeface="楷体" panose="02010609060101010101" pitchFamily="49" charset="-122"/>
                <a:sym typeface="宋体" panose="02010600030101010101" pitchFamily="2" charset="-122"/>
              </a:rPr>
              <a:t>4</a:t>
            </a:r>
            <a:r>
              <a:rPr lang="zh-CN" altLang="en-US" sz="2400" dirty="0">
                <a:latin typeface="楷体" panose="02010609060101010101" pitchFamily="49" charset="-122"/>
                <a:ea typeface="楷体" panose="02010609060101010101" pitchFamily="49" charset="-122"/>
                <a:sym typeface="宋体" panose="02010600030101010101" pitchFamily="2" charset="-122"/>
              </a:rPr>
              <a:t>米，</a:t>
            </a:r>
            <a:endParaRPr lang="zh-CN" altLang="en-US" sz="2400" dirty="0">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zh-CN" altLang="en-US" sz="2400" dirty="0">
                <a:latin typeface="楷体" panose="02010609060101010101" pitchFamily="49" charset="-122"/>
                <a:ea typeface="楷体" panose="02010609060101010101" pitchFamily="49" charset="-122"/>
                <a:sym typeface="宋体" panose="02010600030101010101" pitchFamily="2" charset="-122"/>
              </a:rPr>
              <a:t> </a:t>
            </a:r>
            <a:r>
              <a:rPr lang="en-US" altLang="zh-CN" sz="2400" dirty="0">
                <a:latin typeface="楷体" panose="02010609060101010101" pitchFamily="49" charset="-122"/>
                <a:ea typeface="楷体" panose="02010609060101010101" pitchFamily="49" charset="-122"/>
                <a:sym typeface="宋体" panose="02010600030101010101" pitchFamily="2" charset="-122"/>
              </a:rPr>
              <a:t>                                  </a:t>
            </a:r>
            <a:r>
              <a:rPr lang="zh-CN" altLang="en-US" sz="2400" dirty="0">
                <a:latin typeface="楷体" panose="02010609060101010101" pitchFamily="49" charset="-122"/>
                <a:ea typeface="楷体" panose="02010609060101010101" pitchFamily="49" charset="-122"/>
                <a:sym typeface="宋体" panose="02010600030101010101" pitchFamily="2" charset="-122"/>
              </a:rPr>
              <a:t>配置</a:t>
            </a:r>
            <a:r>
              <a:rPr lang="en-US" altLang="zh-CN" sz="2400" dirty="0">
                <a:latin typeface="楷体" panose="02010609060101010101" pitchFamily="49" charset="-122"/>
                <a:ea typeface="楷体" panose="02010609060101010101" pitchFamily="49" charset="-122"/>
                <a:sym typeface="宋体" panose="02010600030101010101" pitchFamily="2" charset="-122"/>
              </a:rPr>
              <a:t>2</a:t>
            </a:r>
            <a:r>
              <a:rPr lang="zh-CN" altLang="en-US" sz="2400" dirty="0">
                <a:latin typeface="楷体" panose="02010609060101010101" pitchFamily="49" charset="-122"/>
                <a:ea typeface="楷体" panose="02010609060101010101" pitchFamily="49" charset="-122"/>
                <a:sym typeface="宋体" panose="02010600030101010101" pitchFamily="2" charset="-122"/>
              </a:rPr>
              <a:t>根生命绳；</a:t>
            </a:r>
            <a:r>
              <a:rPr lang="zh-CN" altLang="en-US" sz="2400" dirty="0">
                <a:latin typeface="楷体" panose="02010609060101010101" pitchFamily="49" charset="-122"/>
                <a:ea typeface="楷体" panose="02010609060101010101" pitchFamily="49" charset="-122"/>
                <a:sym typeface="宋体" panose="02010600030101010101" pitchFamily="2" charset="-122"/>
              </a:rPr>
              <a:t>上限位装置齐全灵敏、可</a:t>
            </a:r>
            <a:endParaRPr lang="zh-CN" altLang="en-US" sz="2400" dirty="0">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zh-CN" altLang="en-US" sz="2400" dirty="0">
                <a:latin typeface="楷体" panose="02010609060101010101" pitchFamily="49" charset="-122"/>
                <a:ea typeface="楷体" panose="02010609060101010101" pitchFamily="49" charset="-122"/>
                <a:sym typeface="宋体" panose="02010600030101010101" pitchFamily="2" charset="-122"/>
              </a:rPr>
              <a:t> </a:t>
            </a:r>
            <a:r>
              <a:rPr lang="en-US" altLang="zh-CN" sz="2400" dirty="0">
                <a:latin typeface="楷体" panose="02010609060101010101" pitchFamily="49" charset="-122"/>
                <a:ea typeface="楷体" panose="02010609060101010101" pitchFamily="49" charset="-122"/>
                <a:sym typeface="宋体" panose="02010600030101010101" pitchFamily="2" charset="-122"/>
              </a:rPr>
              <a:t>                                  </a:t>
            </a:r>
            <a:r>
              <a:rPr lang="zh-CN" altLang="en-US" sz="2400" dirty="0">
                <a:latin typeface="楷体" panose="02010609060101010101" pitchFamily="49" charset="-122"/>
                <a:ea typeface="楷体" panose="02010609060101010101" pitchFamily="49" charset="-122"/>
                <a:sym typeface="宋体" panose="02010600030101010101" pitchFamily="2" charset="-122"/>
              </a:rPr>
              <a:t>靠；配重块齐全固定牢固。手动</a:t>
            </a:r>
            <a:r>
              <a:rPr lang="zh-CN" altLang="en-US" sz="2400" dirty="0">
                <a:solidFill>
                  <a:schemeClr val="tx1"/>
                </a:solidFill>
                <a:latin typeface="楷体" panose="02010609060101010101" pitchFamily="49" charset="-122"/>
                <a:ea typeface="楷体" panose="02010609060101010101" pitchFamily="49" charset="-122"/>
                <a:sym typeface="+mn-ea"/>
              </a:rPr>
              <a:t>释放装置灵敏</a:t>
            </a:r>
            <a:r>
              <a:rPr lang="en-US" altLang="zh-CN" sz="2400" dirty="0">
                <a:solidFill>
                  <a:schemeClr val="tx1"/>
                </a:solidFill>
                <a:latin typeface="楷体" panose="02010609060101010101" pitchFamily="49" charset="-122"/>
                <a:ea typeface="楷体" panose="02010609060101010101" pitchFamily="49" charset="-122"/>
                <a:sym typeface="宋体" panose="02010600030101010101" pitchFamily="2" charset="-122"/>
              </a:rPr>
              <a:t>                                                </a:t>
            </a:r>
            <a:endParaRPr lang="zh-CN" altLang="en-US" sz="2400" dirty="0">
              <a:solidFill>
                <a:schemeClr val="tx1"/>
              </a:solidFill>
              <a:latin typeface="楷体" panose="02010609060101010101" pitchFamily="49" charset="-122"/>
              <a:ea typeface="楷体" panose="02010609060101010101" pitchFamily="49" charset="-122"/>
              <a:sym typeface="宋体" panose="02010600030101010101" pitchFamily="2" charset="-122"/>
            </a:endParaRPr>
          </a:p>
          <a:p>
            <a:pPr>
              <a:lnSpc>
                <a:spcPct val="150000"/>
              </a:lnSpc>
            </a:pPr>
            <a:endParaRPr lang="zh-CN" altLang="en-US" sz="2400" b="1" dirty="0">
              <a:solidFill>
                <a:schemeClr val="tx1"/>
              </a:solidFill>
              <a:latin typeface="楷体" panose="02010609060101010101" pitchFamily="49" charset="-122"/>
              <a:ea typeface="楷体" panose="02010609060101010101" pitchFamily="49" charset="-122"/>
              <a:sym typeface="宋体" panose="02010600030101010101" pitchFamily="2" charset="-122"/>
            </a:endParaRPr>
          </a:p>
          <a:p>
            <a:pPr>
              <a:lnSpc>
                <a:spcPct val="150000"/>
              </a:lnSpc>
            </a:pPr>
            <a:endParaRPr lang="zh-CN" altLang="en-US" sz="2400" b="1" dirty="0">
              <a:solidFill>
                <a:srgbClr val="FF0000"/>
              </a:solidFill>
              <a:latin typeface="楷体" panose="02010609060101010101" pitchFamily="49" charset="-122"/>
              <a:ea typeface="楷体" panose="02010609060101010101" pitchFamily="49" charset="-122"/>
              <a:sym typeface="宋体" panose="02010600030101010101" pitchFamily="2" charset="-122"/>
            </a:endParaRPr>
          </a:p>
          <a:p>
            <a:pPr>
              <a:lnSpc>
                <a:spcPct val="150000"/>
              </a:lnSpc>
            </a:pPr>
            <a:endParaRPr lang="zh-CN" altLang="en-US" sz="2400" b="1" dirty="0">
              <a:solidFill>
                <a:srgbClr val="FF0000"/>
              </a:solidFill>
              <a:latin typeface="楷体" panose="02010609060101010101" pitchFamily="49" charset="-122"/>
              <a:ea typeface="楷体" panose="02010609060101010101" pitchFamily="49" charset="-122"/>
              <a:sym typeface="宋体" panose="02010600030101010101" pitchFamily="2" charset="-122"/>
            </a:endParaRPr>
          </a:p>
          <a:p>
            <a:pPr>
              <a:lnSpc>
                <a:spcPct val="150000"/>
              </a:lnSpc>
            </a:pPr>
            <a:endParaRPr lang="zh-CN" altLang="en-US" sz="2400" b="1" dirty="0">
              <a:solidFill>
                <a:srgbClr val="FF0000"/>
              </a:solidFill>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zh-CN" altLang="en-US" sz="2400" b="1" dirty="0">
                <a:solidFill>
                  <a:srgbClr val="FF0000"/>
                </a:solidFill>
                <a:latin typeface="楷体" panose="02010609060101010101" pitchFamily="49" charset="-122"/>
                <a:ea typeface="楷体" panose="02010609060101010101" pitchFamily="49" charset="-122"/>
                <a:sym typeface="宋体" panose="02010600030101010101" pitchFamily="2" charset="-122"/>
              </a:rPr>
              <a:t>要点四：吊篮</a:t>
            </a:r>
            <a:r>
              <a:rPr lang="zh-CN" altLang="en-US" sz="2400" b="1" dirty="0">
                <a:solidFill>
                  <a:schemeClr val="tx1"/>
                </a:solidFill>
                <a:latin typeface="楷体" panose="02010609060101010101" pitchFamily="49" charset="-122"/>
                <a:ea typeface="楷体" panose="02010609060101010101" pitchFamily="49" charset="-122"/>
                <a:sym typeface="宋体" panose="02010600030101010101" pitchFamily="2" charset="-122"/>
              </a:rPr>
              <a:t>不属起重机械不能用作垂直运输</a:t>
            </a:r>
            <a:r>
              <a:rPr lang="en-US" altLang="zh-CN" sz="2400" b="1" dirty="0">
                <a:solidFill>
                  <a:schemeClr val="tx1"/>
                </a:solidFill>
                <a:latin typeface="楷体" panose="02010609060101010101" pitchFamily="49" charset="-122"/>
                <a:ea typeface="楷体" panose="02010609060101010101" pitchFamily="49" charset="-122"/>
                <a:sym typeface="宋体" panose="02010600030101010101" pitchFamily="2" charset="-122"/>
              </a:rPr>
              <a:t> — </a:t>
            </a:r>
            <a:r>
              <a:rPr lang="zh-CN" altLang="en-US" sz="2400" dirty="0">
                <a:solidFill>
                  <a:schemeClr val="tx1"/>
                </a:solidFill>
                <a:latin typeface="楷体" panose="02010609060101010101" pitchFamily="49" charset="-122"/>
                <a:ea typeface="楷体" panose="02010609060101010101" pitchFamily="49" charset="-122"/>
                <a:sym typeface="宋体" panose="02010600030101010101" pitchFamily="2" charset="-122"/>
              </a:rPr>
              <a:t>（垂直运输与带料提升有本质区别，吊篮在核定载重量范围内，携带与施工工效相适合的材料、工具升降到作业位置施工不视同为垂直运输行为。）</a:t>
            </a:r>
            <a:endParaRPr lang="en-US" altLang="zh-CN" sz="2400" dirty="0">
              <a:solidFill>
                <a:schemeClr val="tx1"/>
              </a:solidFill>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en-US" altLang="zh-CN" sz="2400" b="1" dirty="0">
                <a:latin typeface="楷体" panose="02010609060101010101" pitchFamily="49" charset="-122"/>
                <a:ea typeface="楷体" panose="02010609060101010101" pitchFamily="49" charset="-122"/>
                <a:sym typeface="宋体" panose="02010600030101010101" pitchFamily="2" charset="-122"/>
              </a:rPr>
              <a:t>    </a:t>
            </a:r>
            <a:r>
              <a:rPr lang="zh-CN" altLang="en-US" sz="2400" dirty="0">
                <a:latin typeface="楷体" panose="02010609060101010101" pitchFamily="49" charset="-122"/>
                <a:ea typeface="楷体" panose="02010609060101010101" pitchFamily="49" charset="-122"/>
                <a:sym typeface="宋体" panose="02010600030101010101" pitchFamily="2" charset="-122"/>
              </a:rPr>
              <a:t>篮内材料应有防滑防翻转措施（玻璃等应采用专用架）、防风措施（预埋钢筋等）、</a:t>
            </a:r>
            <a:r>
              <a:rPr lang="zh-CN" altLang="en-US" sz="2400" dirty="0">
                <a:latin typeface="楷体" panose="02010609060101010101" pitchFamily="49" charset="-122"/>
                <a:ea typeface="楷体" panose="02010609060101010101" pitchFamily="49" charset="-122"/>
                <a:sym typeface="+mn-ea"/>
              </a:rPr>
              <a:t>重锤应有效。</a:t>
            </a:r>
            <a:endParaRPr lang="zh-CN" altLang="en-US" sz="2400" dirty="0">
              <a:latin typeface="楷体" panose="02010609060101010101" pitchFamily="49" charset="-122"/>
              <a:ea typeface="楷体" panose="02010609060101010101" pitchFamily="49" charset="-122"/>
              <a:sym typeface="+mn-ea"/>
            </a:endParaRPr>
          </a:p>
        </p:txBody>
      </p:sp>
      <p:pic>
        <p:nvPicPr>
          <p:cNvPr id="40961" name="Picture 3" descr="F:\技术照片\吊篮照片\1211_4.jpg"/>
          <p:cNvPicPr>
            <a:picLocks noGrp="1" noChangeAspect="1"/>
          </p:cNvPicPr>
          <p:nvPr>
            <p:ph idx="1"/>
          </p:nvPr>
        </p:nvPicPr>
        <p:blipFill>
          <a:blip r:embed="rId1"/>
          <a:srcRect l="9985" t="12500" r="7668" b="6841"/>
          <a:stretch>
            <a:fillRect/>
          </a:stretch>
        </p:blipFill>
        <p:spPr>
          <a:xfrm>
            <a:off x="769620" y="2717800"/>
            <a:ext cx="1643380" cy="2108200"/>
          </a:xfrm>
        </p:spPr>
      </p:pic>
      <p:sp>
        <p:nvSpPr>
          <p:cNvPr id="2" name="文本框 1"/>
          <p:cNvSpPr txBox="1"/>
          <p:nvPr/>
        </p:nvSpPr>
        <p:spPr>
          <a:xfrm>
            <a:off x="121285" y="4733925"/>
            <a:ext cx="3121025" cy="501650"/>
          </a:xfrm>
          <a:prstGeom prst="rect">
            <a:avLst/>
          </a:prstGeom>
          <a:noFill/>
        </p:spPr>
        <p:txBody>
          <a:bodyPr wrap="square" rtlCol="0" anchor="t">
            <a:noAutofit/>
          </a:bodyPr>
          <a:p>
            <a:pPr>
              <a:lnSpc>
                <a:spcPct val="150000"/>
              </a:lnSpc>
            </a:pPr>
            <a:r>
              <a:rPr lang="zh-CN" altLang="en-US" sz="2000" dirty="0">
                <a:latin typeface="楷体" panose="02010609060101010101" pitchFamily="49" charset="-122"/>
                <a:ea typeface="楷体" panose="02010609060101010101" pitchFamily="49" charset="-122"/>
                <a:sym typeface="Wingdings" panose="05000000000000000000" pitchFamily="2" charset="2"/>
              </a:rPr>
              <a:t>安全锁用焊条扎牢失效</a:t>
            </a:r>
            <a:endParaRPr lang="zh-CN" altLang="en-US" sz="2000" dirty="0">
              <a:latin typeface="楷体" panose="02010609060101010101" pitchFamily="49" charset="-122"/>
              <a:ea typeface="楷体" panose="02010609060101010101" pitchFamily="49" charset="-122"/>
            </a:endParaRPr>
          </a:p>
          <a:p>
            <a:pPr>
              <a:lnSpc>
                <a:spcPct val="150000"/>
              </a:lnSpc>
            </a:pPr>
            <a:endParaRPr lang="zh-CN" altLang="en-US" sz="2000" dirty="0">
              <a:latin typeface="楷体" panose="02010609060101010101" pitchFamily="49" charset="-122"/>
              <a:ea typeface="楷体" panose="02010609060101010101" pitchFamily="49" charset="-122"/>
            </a:endParaRPr>
          </a:p>
          <a:p>
            <a:pPr>
              <a:lnSpc>
                <a:spcPct val="150000"/>
              </a:lnSpc>
            </a:pPr>
            <a:endParaRPr lang="zh-CN" altLang="en-US" sz="2000" dirty="0">
              <a:latin typeface="楷体" panose="02010609060101010101" pitchFamily="49" charset="-122"/>
              <a:ea typeface="楷体" panose="02010609060101010101" pitchFamily="49" charset="-122"/>
            </a:endParaRPr>
          </a:p>
          <a:p>
            <a:pPr>
              <a:lnSpc>
                <a:spcPct val="150000"/>
              </a:lnSpc>
            </a:pPr>
            <a:endParaRPr lang="zh-CN" altLang="en-US" sz="2000" dirty="0">
              <a:latin typeface="楷体" panose="02010609060101010101" pitchFamily="49" charset="-122"/>
              <a:ea typeface="楷体" panose="02010609060101010101" pitchFamily="49" charset="-122"/>
            </a:endParaRPr>
          </a:p>
          <a:p>
            <a:pPr>
              <a:lnSpc>
                <a:spcPct val="150000"/>
              </a:lnSpc>
            </a:pPr>
            <a:endParaRPr lang="zh-CN" altLang="en-US" sz="2000" dirty="0">
              <a:latin typeface="楷体" panose="02010609060101010101" pitchFamily="49" charset="-122"/>
              <a:ea typeface="楷体" panose="02010609060101010101" pitchFamily="49" charset="-122"/>
            </a:endParaRPr>
          </a:p>
        </p:txBody>
      </p:sp>
      <p:pic>
        <p:nvPicPr>
          <p:cNvPr id="76802" name="Picture 2"/>
          <p:cNvPicPr>
            <a:picLocks noChangeAspect="1" noChangeArrowheads="1"/>
          </p:cNvPicPr>
          <p:nvPr/>
        </p:nvPicPr>
        <p:blipFill>
          <a:blip r:embed="rId2" cstate="print"/>
          <a:srcRect t="19992"/>
          <a:stretch>
            <a:fillRect/>
          </a:stretch>
        </p:blipFill>
        <p:spPr bwMode="auto">
          <a:xfrm>
            <a:off x="6689725" y="3797935"/>
            <a:ext cx="1762760" cy="1437005"/>
          </a:xfrm>
          <a:prstGeom prst="rect">
            <a:avLst/>
          </a:prstGeom>
          <a:noFill/>
          <a:ln w="9525">
            <a:noFill/>
            <a:miter lim="800000"/>
            <a:headEnd/>
            <a:tailEnd/>
          </a:ln>
        </p:spPr>
      </p:pic>
      <p:pic>
        <p:nvPicPr>
          <p:cNvPr id="89090" name="Picture 2" descr="E:\工作\HSE工作\培训\吊篮\177_0923\IMG_2982.JPG"/>
          <p:cNvPicPr>
            <a:picLocks noChangeAspect="1" noChangeArrowheads="1"/>
          </p:cNvPicPr>
          <p:nvPr/>
        </p:nvPicPr>
        <p:blipFill>
          <a:blip r:embed="rId3" cstate="print"/>
          <a:srcRect/>
          <a:stretch>
            <a:fillRect/>
          </a:stretch>
        </p:blipFill>
        <p:spPr bwMode="auto">
          <a:xfrm>
            <a:off x="3073400" y="2790190"/>
            <a:ext cx="2034540" cy="2036445"/>
          </a:xfrm>
          <a:prstGeom prst="rect">
            <a:avLst/>
          </a:prstGeom>
          <a:noFill/>
        </p:spPr>
      </p:pic>
      <p:sp>
        <p:nvSpPr>
          <p:cNvPr id="3" name="文本框 2"/>
          <p:cNvSpPr txBox="1"/>
          <p:nvPr/>
        </p:nvSpPr>
        <p:spPr>
          <a:xfrm>
            <a:off x="3001645" y="4826000"/>
            <a:ext cx="2586355" cy="398780"/>
          </a:xfrm>
          <a:prstGeom prst="rect">
            <a:avLst/>
          </a:prstGeom>
          <a:noFill/>
        </p:spPr>
        <p:txBody>
          <a:bodyPr wrap="square" rtlCol="0" anchor="t">
            <a:spAutoFit/>
          </a:bodyPr>
          <a:p>
            <a:r>
              <a:rPr lang="zh-CN" altLang="en-US" sz="2000" dirty="0">
                <a:latin typeface="楷体" panose="02010609060101010101" pitchFamily="49" charset="-122"/>
                <a:ea typeface="楷体" panose="02010609060101010101" pitchFamily="49" charset="-122"/>
                <a:sym typeface="宋体" panose="02010600030101010101" pitchFamily="2" charset="-122"/>
              </a:rPr>
              <a:t>生命绳防护位置错误</a:t>
            </a:r>
            <a:endParaRPr lang="zh-CN" altLang="en-US" sz="2000" dirty="0">
              <a:latin typeface="楷体" panose="02010609060101010101" pitchFamily="49" charset="-122"/>
              <a:ea typeface="楷体" panose="02010609060101010101" pitchFamily="49" charset="-122"/>
              <a:sym typeface="宋体" panose="02010600030101010101" pitchFamily="2" charset="-122"/>
            </a:endParaRPr>
          </a:p>
        </p:txBody>
      </p:sp>
      <p:sp>
        <p:nvSpPr>
          <p:cNvPr id="6" name="文本框 5"/>
          <p:cNvSpPr txBox="1"/>
          <p:nvPr/>
        </p:nvSpPr>
        <p:spPr>
          <a:xfrm>
            <a:off x="8546465" y="4086225"/>
            <a:ext cx="2830195" cy="706755"/>
          </a:xfrm>
          <a:prstGeom prst="rect">
            <a:avLst/>
          </a:prstGeom>
          <a:noFill/>
        </p:spPr>
        <p:txBody>
          <a:bodyPr wrap="square" rtlCol="0" anchor="t">
            <a:spAutoFit/>
          </a:bodyPr>
          <a:p>
            <a:r>
              <a:rPr lang="zh-CN" altLang="en-US" sz="2000" dirty="0">
                <a:latin typeface="楷体" panose="02010609060101010101" pitchFamily="49" charset="-122"/>
                <a:ea typeface="楷体" panose="02010609060101010101" pitchFamily="49" charset="-122"/>
                <a:sym typeface="宋体" panose="02010600030101010101" pitchFamily="2" charset="-122"/>
              </a:rPr>
              <a:t>安全钢丝绳重锤</a:t>
            </a:r>
            <a:endParaRPr lang="zh-CN" altLang="en-US" sz="2000" dirty="0">
              <a:latin typeface="楷体" panose="02010609060101010101" pitchFamily="49" charset="-122"/>
              <a:ea typeface="楷体" panose="02010609060101010101" pitchFamily="49" charset="-122"/>
              <a:sym typeface="宋体" panose="02010600030101010101" pitchFamily="2" charset="-122"/>
            </a:endParaRPr>
          </a:p>
          <a:p>
            <a:r>
              <a:rPr lang="zh-CN" altLang="en-US" sz="2000" dirty="0">
                <a:latin typeface="楷体" panose="02010609060101010101" pitchFamily="49" charset="-122"/>
                <a:ea typeface="楷体" panose="02010609060101010101" pitchFamily="49" charset="-122"/>
                <a:sym typeface="宋体" panose="02010600030101010101" pitchFamily="2" charset="-122"/>
              </a:rPr>
              <a:t>着地，失效</a:t>
            </a:r>
            <a:endParaRPr lang="zh-CN" altLang="en-US" sz="2000" dirty="0">
              <a:latin typeface="楷体" panose="02010609060101010101" pitchFamily="49" charset="-122"/>
              <a:ea typeface="楷体" panose="02010609060101010101" pitchFamily="49"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diamond(in)">
                                      <p:cBhvr>
                                        <p:cTn id="7" dur="500"/>
                                        <p:tgtEl>
                                          <p:spTgt spid="76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DIAGRAM_VIRTUALLY_FRAME" val="{&quot;height&quot;:275.8,&quot;left&quot;:8.1,&quot;top&quot;:397.8,&quot;width&quot;:942.75}"/>
</p:tagLst>
</file>

<file path=ppt/tags/tag11.xml><?xml version="1.0" encoding="utf-8"?>
<p:tagLst xmlns:p="http://schemas.openxmlformats.org/presentationml/2006/main">
  <p:tag name="KSO_WM_DIAGRAM_VIRTUALLY_FRAME" val="{&quot;height&quot;:275.8,&quot;left&quot;:8.1,&quot;top&quot;:397.8,&quot;width&quot;:942.75}"/>
</p:tagLst>
</file>

<file path=ppt/tags/tag12.xml><?xml version="1.0" encoding="utf-8"?>
<p:tagLst xmlns:p="http://schemas.openxmlformats.org/presentationml/2006/main">
  <p:tag name="KSO_WM_DIAGRAM_VIRTUALLY_FRAME" val="{&quot;height&quot;:275.8,&quot;left&quot;:8.1,&quot;top&quot;:397.8,&quot;width&quot;:942.75}"/>
</p:tagLst>
</file>

<file path=ppt/tags/tag13.xml><?xml version="1.0" encoding="utf-8"?>
<p:tagLst xmlns:p="http://schemas.openxmlformats.org/presentationml/2006/main">
  <p:tag name="KSO_WM_DIAGRAM_VIRTUALLY_FRAME" val="{&quot;height&quot;:275.8,&quot;left&quot;:8.1,&quot;top&quot;:397.8,&quot;width&quot;:942.75}"/>
</p:tagLst>
</file>

<file path=ppt/tags/tag14.xml><?xml version="1.0" encoding="utf-8"?>
<p:tagLst xmlns:p="http://schemas.openxmlformats.org/presentationml/2006/main">
  <p:tag name="KSO_WM_DIAGRAM_VIRTUALLY_FRAME" val="{&quot;height&quot;:275.8,&quot;left&quot;:8.1,&quot;top&quot;:397.8,&quot;width&quot;:942.75}"/>
</p:tagLst>
</file>

<file path=ppt/tags/tag15.xml><?xml version="1.0" encoding="utf-8"?>
<p:tagLst xmlns:p="http://schemas.openxmlformats.org/presentationml/2006/main">
  <p:tag name="KSO_WM_DIAGRAM_VIRTUALLY_FRAME" val="{&quot;height&quot;:275.8,&quot;left&quot;:8.1,&quot;top&quot;:397.8,&quot;width&quot;:942.75}"/>
</p:tagLst>
</file>

<file path=ppt/tags/tag16.xml><?xml version="1.0" encoding="utf-8"?>
<p:tagLst xmlns:p="http://schemas.openxmlformats.org/presentationml/2006/main">
  <p:tag name="KSO_WM_DIAGRAM_VIRTUALLY_FRAME" val="{&quot;height&quot;:275.8,&quot;left&quot;:8.1,&quot;top&quot;:397.8,&quot;width&quot;:942.75}"/>
</p:tagLst>
</file>

<file path=ppt/tags/tag17.xml><?xml version="1.0" encoding="utf-8"?>
<p:tagLst xmlns:p="http://schemas.openxmlformats.org/presentationml/2006/main">
  <p:tag name="KSO_WM_DIAGRAM_VIRTUALLY_FRAME" val="{&quot;height&quot;:275.8,&quot;left&quot;:8.1,&quot;top&quot;:397.8,&quot;width&quot;:942.75}"/>
</p:tagLst>
</file>

<file path=ppt/tags/tag18.xml><?xml version="1.0" encoding="utf-8"?>
<p:tagLst xmlns:p="http://schemas.openxmlformats.org/presentationml/2006/main">
  <p:tag name="KSO_WM_DIAGRAM_VIRTUALLY_FRAME" val="{&quot;height&quot;:275.8,&quot;left&quot;:8.1,&quot;top&quot;:397.8,&quot;width&quot;:942.75}"/>
</p:tagLst>
</file>

<file path=ppt/tags/tag19.xml><?xml version="1.0" encoding="utf-8"?>
<p:tagLst xmlns:p="http://schemas.openxmlformats.org/presentationml/2006/main">
  <p:tag name="KSO_WM_DIAGRAM_VIRTUALLY_FRAME" val="{&quot;height&quot;:275.8,&quot;left&quot;:8.1,&quot;top&quot;:397.8,&quot;width&quot;:942.7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DIAGRAM_VIRTUALLY_FRAME" val="{&quot;height&quot;:275.8,&quot;left&quot;:8.1,&quot;top&quot;:397.8,&quot;width&quot;:942.75}"/>
</p:tagLst>
</file>

<file path=ppt/tags/tag21.xml><?xml version="1.0" encoding="utf-8"?>
<p:tagLst xmlns:p="http://schemas.openxmlformats.org/presentationml/2006/main">
  <p:tag name="KSO_WM_DIAGRAM_VIRTUALLY_FRAME" val="{&quot;height&quot;:275.8,&quot;left&quot;:8.1,&quot;top&quot;:397.8,&quot;width&quot;:942.75}"/>
</p:tagLst>
</file>

<file path=ppt/tags/tag22.xml><?xml version="1.0" encoding="utf-8"?>
<p:tagLst xmlns:p="http://schemas.openxmlformats.org/presentationml/2006/main">
  <p:tag name="KSO_WM_UNIT_TABLE_BEAUTIFY" val="smartTable{acfb685f-0f9e-4082-b361-167c10933fab}"/>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UNIT_PLACING_PICTURE_USER_VIEWPORT" val="{&quot;height&quot;:4501,&quot;width&quot;:7304}"/>
</p:tagLst>
</file>

<file path=ppt/tags/tag29.xml><?xml version="1.0" encoding="utf-8"?>
<p:tagLst xmlns:p="http://schemas.openxmlformats.org/presentationml/2006/main">
  <p:tag name="KSO_WM_UNIT_PLACING_PICTURE_USER_VIEWPORT" val="{&quot;height&quot;:6790.455118110236,&quot;width&quot;:17318.132283464565}"/>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PLACING_PICTURE_USER_VIEWPORT" val="{&quot;height&quot;:1887,&quot;width&quot;:2822}"/>
</p:tagLst>
</file>

<file path=ppt/tags/tag31.xml><?xml version="1.0" encoding="utf-8"?>
<p:tagLst xmlns:p="http://schemas.openxmlformats.org/presentationml/2006/main">
  <p:tag name="KSO_WPP_MARK_KEY" val="b3244800-ece6-49c6-a2dd-686f711f37a1"/>
  <p:tag name="COMMONDATA" val="eyJoZGlkIjoiNTJkZTU2NzFiZTgzZDMxNTlkZmZmYzg5MGI5NjI0OWIifQ=="/>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DIAGRAM_VIRTUALLY_FRAME" val="{&quot;height&quot;:275.8,&quot;left&quot;:8.1,&quot;top&quot;:397.8,&quot;width&quot;:942.75}"/>
</p:tagLst>
</file>

<file path=ppt/tags/tag7.xml><?xml version="1.0" encoding="utf-8"?>
<p:tagLst xmlns:p="http://schemas.openxmlformats.org/presentationml/2006/main">
  <p:tag name="KSO_WM_UNIT_PLACING_PICTURE_USER_VIEWPORT" val="{&quot;height&quot;:3075,&quot;width&quot;:3492}"/>
  <p:tag name="KSO_WM_DIAGRAM_VIRTUALLY_FRAME" val="{&quot;height&quot;:275.8,&quot;left&quot;:8.1,&quot;top&quot;:397.8,&quot;width&quot;:942.75}"/>
</p:tagLst>
</file>

<file path=ppt/tags/tag8.xml><?xml version="1.0" encoding="utf-8"?>
<p:tagLst xmlns:p="http://schemas.openxmlformats.org/presentationml/2006/main">
  <p:tag name="KSO_WM_DIAGRAM_VIRTUALLY_FRAME" val="{&quot;height&quot;:275.8,&quot;left&quot;:8.1,&quot;top&quot;:397.8,&quot;width&quot;:942.75}"/>
</p:tagLst>
</file>

<file path=ppt/tags/tag9.xml><?xml version="1.0" encoding="utf-8"?>
<p:tagLst xmlns:p="http://schemas.openxmlformats.org/presentationml/2006/main">
  <p:tag name="KSO_WM_DIAGRAM_VIRTUALLY_FRAME" val="{&quot;height&quot;:275.8,&quot;left&quot;:8.1,&quot;top&quot;:397.8,&quot;width&quot;:942.75}"/>
</p:tagLst>
</file>

<file path=ppt/theme/theme1.xml><?xml version="1.0" encoding="utf-8"?>
<a:theme xmlns:a="http://schemas.openxmlformats.org/drawingml/2006/main" name="1_默认设计模板">
  <a:themeElements>
    <a:clrScheme name="自定义 1">
      <a:dk1>
        <a:srgbClr val="4D4948"/>
      </a:dk1>
      <a:lt1>
        <a:srgbClr val="25748A"/>
      </a:lt1>
      <a:dk2>
        <a:srgbClr val="63AABE"/>
      </a:dk2>
      <a:lt2>
        <a:srgbClr val="FDA103"/>
      </a:lt2>
      <a:accent1>
        <a:srgbClr val="FFFFFF"/>
      </a:accent1>
      <a:accent2>
        <a:srgbClr val="CBCBCB"/>
      </a:accent2>
      <a:accent3>
        <a:srgbClr val="4D4948"/>
      </a:accent3>
      <a:accent4>
        <a:srgbClr val="3A7D90"/>
      </a:accent4>
      <a:accent5>
        <a:srgbClr val="63AABE"/>
      </a:accent5>
      <a:accent6>
        <a:srgbClr val="FDA103"/>
      </a:accent6>
      <a:hlink>
        <a:srgbClr val="CBCBCB"/>
      </a:hlink>
      <a:folHlink>
        <a:srgbClr val="292929"/>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14836</Words>
  <Application>WPS 演示</Application>
  <PresentationFormat>自定义</PresentationFormat>
  <Paragraphs>708</Paragraphs>
  <Slides>46</Slides>
  <Notes>9</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46</vt:i4>
      </vt:variant>
    </vt:vector>
  </HeadingPairs>
  <TitlesOfParts>
    <vt:vector size="60" baseType="lpstr">
      <vt:lpstr>Arial</vt:lpstr>
      <vt:lpstr>宋体</vt:lpstr>
      <vt:lpstr>Wingdings</vt:lpstr>
      <vt:lpstr>微软雅黑</vt:lpstr>
      <vt:lpstr>仿宋_GB2312</vt:lpstr>
      <vt:lpstr>仿宋</vt:lpstr>
      <vt:lpstr>Calibri</vt:lpstr>
      <vt:lpstr>楷体</vt:lpstr>
      <vt:lpstr>华文楷体</vt:lpstr>
      <vt:lpstr>Arial Unicode MS</vt:lpstr>
      <vt:lpstr>Times New Roman</vt:lpstr>
      <vt:lpstr>华文细黑</vt:lpstr>
      <vt:lpstr>1_默认设计模板</vt:lpstr>
      <vt:lpstr>AutoCAD.Drawing.18</vt:lpstr>
      <vt:lpstr>PowerPoint 演示文稿</vt:lpstr>
      <vt:lpstr>总目录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陈国良</cp:lastModifiedBy>
  <cp:revision>2382</cp:revision>
  <dcterms:created xsi:type="dcterms:W3CDTF">2013-01-25T01:44:00Z</dcterms:created>
  <dcterms:modified xsi:type="dcterms:W3CDTF">2025-05-18T23:38:20Z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2052-12.1.0.21171</vt:lpwstr>
  </property>
  <property fmtid="{D5CDD505-2E9C-101B-9397-08002B2CF9AE}" pid="3" name="ICV">
    <vt:lpwstr>5C1406271CE04710B7A17F8E6ED7751A</vt:lpwstr>
  </property>
</Properties>
</file>